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22"/>
  </p:notesMasterIdLst>
  <p:sldIdLst>
    <p:sldId id="304" r:id="rId5"/>
    <p:sldId id="314" r:id="rId6"/>
    <p:sldId id="308" r:id="rId7"/>
    <p:sldId id="345" r:id="rId8"/>
    <p:sldId id="346" r:id="rId9"/>
    <p:sldId id="347" r:id="rId10"/>
    <p:sldId id="349" r:id="rId11"/>
    <p:sldId id="350" r:id="rId12"/>
    <p:sldId id="340" r:id="rId13"/>
    <p:sldId id="336" r:id="rId14"/>
    <p:sldId id="323" r:id="rId15"/>
    <p:sldId id="341" r:id="rId16"/>
    <p:sldId id="342" r:id="rId17"/>
    <p:sldId id="343" r:id="rId18"/>
    <p:sldId id="344" r:id="rId19"/>
    <p:sldId id="288" r:id="rId20"/>
    <p:sldId id="305" r:id="rId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 id="5" name="Lizzie Barton" initials="LB" lastIdx="1" clrIdx="4">
    <p:extLst>
      <p:ext uri="{19B8F6BF-5375-455C-9EA6-DF929625EA0E}">
        <p15:presenceInfo xmlns:p15="http://schemas.microsoft.com/office/powerpoint/2012/main" userId="S::Lizzie.Barton@lichfielddc.gov.uk::a687cbe3-970a-4e02-a253-a7a631511b5c"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68C8A"/>
    <a:srgbClr val="0A405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E5502B0-A43E-C5CD-EA9E-14CAB690D034}" v="10" dt="2024-09-04T08:40:56.66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380" autoAdjust="0"/>
  </p:normalViewPr>
  <p:slideViewPr>
    <p:cSldViewPr snapToGrid="0">
      <p:cViewPr varScale="1">
        <p:scale>
          <a:sx n="72" d="100"/>
          <a:sy n="72" d="100"/>
        </p:scale>
        <p:origin x="432" y="56"/>
      </p:cViewPr>
      <p:guideLst>
        <p:guide pos="6504"/>
        <p:guide orient="horz" pos="3696"/>
        <p:guide orient="horz" pos="1968"/>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heme" Target="theme/theme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commentAuthors" Target="commentAuthors.xml"/><Relationship Id="rId28" Type="http://schemas.microsoft.com/office/2016/11/relationships/changesInfo" Target="changesInfos/changesInfo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notesMaster" Target="notesMasters/notesMaster1.xml"/><Relationship Id="rId27" Type="http://schemas.openxmlformats.org/officeDocument/2006/relationships/tableStyles" Target="tableStyles.xml"/><Relationship Id="rId30" Type="http://schemas.microsoft.com/office/2018/10/relationships/authors" Target="author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izzie Barton" userId="S::lizzie.barton@lichfielddc.gov.uk::a687cbe3-970a-4e02-a253-a7a631511b5c" providerId="AD" clId="Web-{C7A45472-E910-76F4-6E4E-4D38CD3F784F}"/>
    <pc:docChg chg="modSld">
      <pc:chgData name="Lizzie Barton" userId="S::lizzie.barton@lichfielddc.gov.uk::a687cbe3-970a-4e02-a253-a7a631511b5c" providerId="AD" clId="Web-{C7A45472-E910-76F4-6E4E-4D38CD3F784F}" dt="2024-08-07T14:07:20.607" v="2" actId="1076"/>
      <pc:docMkLst>
        <pc:docMk/>
      </pc:docMkLst>
      <pc:sldChg chg="modSp">
        <pc:chgData name="Lizzie Barton" userId="S::lizzie.barton@lichfielddc.gov.uk::a687cbe3-970a-4e02-a253-a7a631511b5c" providerId="AD" clId="Web-{C7A45472-E910-76F4-6E4E-4D38CD3F784F}" dt="2024-08-07T14:07:20.607" v="2" actId="1076"/>
        <pc:sldMkLst>
          <pc:docMk/>
          <pc:sldMk cId="3148688659" sldId="346"/>
        </pc:sldMkLst>
        <pc:graphicFrameChg chg="mod">
          <ac:chgData name="Lizzie Barton" userId="S::lizzie.barton@lichfielddc.gov.uk::a687cbe3-970a-4e02-a253-a7a631511b5c" providerId="AD" clId="Web-{C7A45472-E910-76F4-6E4E-4D38CD3F784F}" dt="2024-08-07T14:07:20.607" v="2" actId="1076"/>
          <ac:graphicFrameMkLst>
            <pc:docMk/>
            <pc:sldMk cId="3148688659" sldId="346"/>
            <ac:graphicFrameMk id="24" creationId="{9DD22F29-486B-426B-B2FE-31BF01731A35}"/>
          </ac:graphicFrameMkLst>
        </pc:graphicFrameChg>
      </pc:sldChg>
    </pc:docChg>
  </pc:docChgLst>
  <pc:docChgLst>
    <pc:chgData name="Amie Hughes" userId="S::amie.hughes@lichfielddc.gov.uk::84006e28-83cb-4c77-aa8b-14f3f8731675" providerId="AD" clId="Web-{5EE45012-9C19-38CF-A207-FBEA331B4DE8}"/>
    <pc:docChg chg="addSld delSld">
      <pc:chgData name="Amie Hughes" userId="S::amie.hughes@lichfielddc.gov.uk::84006e28-83cb-4c77-aa8b-14f3f8731675" providerId="AD" clId="Web-{5EE45012-9C19-38CF-A207-FBEA331B4DE8}" dt="2024-08-08T13:53:20.529" v="2"/>
      <pc:docMkLst>
        <pc:docMk/>
      </pc:docMkLst>
      <pc:sldChg chg="new del">
        <pc:chgData name="Amie Hughes" userId="S::amie.hughes@lichfielddc.gov.uk::84006e28-83cb-4c77-aa8b-14f3f8731675" providerId="AD" clId="Web-{5EE45012-9C19-38CF-A207-FBEA331B4DE8}" dt="2024-08-08T13:53:20.529" v="2"/>
        <pc:sldMkLst>
          <pc:docMk/>
          <pc:sldMk cId="4178666587" sldId="351"/>
        </pc:sldMkLst>
      </pc:sldChg>
    </pc:docChg>
  </pc:docChgLst>
  <pc:docChgLst>
    <pc:chgData name="Lizzie Barton" userId="S::lizzie.barton@lichfielddc.gov.uk::a687cbe3-970a-4e02-a253-a7a631511b5c" providerId="AD" clId="Web-{7E5502B0-A43E-C5CD-EA9E-14CAB690D034}"/>
    <pc:docChg chg="modSld">
      <pc:chgData name="Lizzie Barton" userId="S::lizzie.barton@lichfielddc.gov.uk::a687cbe3-970a-4e02-a253-a7a631511b5c" providerId="AD" clId="Web-{7E5502B0-A43E-C5CD-EA9E-14CAB690D034}" dt="2024-09-04T08:40:42.131" v="1"/>
      <pc:docMkLst>
        <pc:docMk/>
      </pc:docMkLst>
      <pc:sldChg chg="modSp">
        <pc:chgData name="Lizzie Barton" userId="S::lizzie.barton@lichfielddc.gov.uk::a687cbe3-970a-4e02-a253-a7a631511b5c" providerId="AD" clId="Web-{7E5502B0-A43E-C5CD-EA9E-14CAB690D034}" dt="2024-09-04T08:40:42.131" v="1"/>
        <pc:sldMkLst>
          <pc:docMk/>
          <pc:sldMk cId="244994085" sldId="336"/>
        </pc:sldMkLst>
        <pc:graphicFrameChg chg="mod modGraphic">
          <ac:chgData name="Lizzie Barton" userId="S::lizzie.barton@lichfielddc.gov.uk::a687cbe3-970a-4e02-a253-a7a631511b5c" providerId="AD" clId="Web-{7E5502B0-A43E-C5CD-EA9E-14CAB690D034}" dt="2024-09-04T08:40:42.131" v="1"/>
          <ac:graphicFrameMkLst>
            <pc:docMk/>
            <pc:sldMk cId="244994085" sldId="336"/>
            <ac:graphicFrameMk id="21" creationId="{3C15E024-7124-4AB2-B4DC-643C6CC5063F}"/>
          </ac:graphicFrameMkLst>
        </pc:graphicFrameChg>
      </pc:sldChg>
    </pc:docChg>
  </pc:docChgLst>
  <pc:docChgLst>
    <pc:chgData name="Lizzie Barton" userId="S::lizzie.barton@lichfielddc.gov.uk::a687cbe3-970a-4e02-a253-a7a631511b5c" providerId="AD" clId="Web-{7604665F-A786-3651-3D60-6B233049B2DC}"/>
    <pc:docChg chg="modSld">
      <pc:chgData name="Lizzie Barton" userId="S::lizzie.barton@lichfielddc.gov.uk::a687cbe3-970a-4e02-a253-a7a631511b5c" providerId="AD" clId="Web-{7604665F-A786-3651-3D60-6B233049B2DC}" dt="2024-07-25T18:19:19.188" v="1" actId="20577"/>
      <pc:docMkLst>
        <pc:docMk/>
      </pc:docMkLst>
      <pc:sldChg chg="modSp">
        <pc:chgData name="Lizzie Barton" userId="S::lizzie.barton@lichfielddc.gov.uk::a687cbe3-970a-4e02-a253-a7a631511b5c" providerId="AD" clId="Web-{7604665F-A786-3651-3D60-6B233049B2DC}" dt="2024-07-25T18:19:19.188" v="1" actId="20577"/>
        <pc:sldMkLst>
          <pc:docMk/>
          <pc:sldMk cId="620991316" sldId="314"/>
        </pc:sldMkLst>
        <pc:spChg chg="mod">
          <ac:chgData name="Lizzie Barton" userId="S::lizzie.barton@lichfielddc.gov.uk::a687cbe3-970a-4e02-a253-a7a631511b5c" providerId="AD" clId="Web-{7604665F-A786-3651-3D60-6B233049B2DC}" dt="2024-07-25T18:19:19.188" v="1" actId="20577"/>
          <ac:spMkLst>
            <pc:docMk/>
            <pc:sldMk cId="620991316" sldId="314"/>
            <ac:spMk id="3" creationId="{35E3EA69-4E0E-41BD-8095-A124225A2647}"/>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file:///\\ldc-file02\home$\bartoli\Desktop\Customer%20contact%20by%20channel.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ldc-file02\home$\bartoli\Desktop\Customer%20contact%20by%20channel.xlsx" TargetMode="External"/><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GB" b="1" dirty="0"/>
              <a:t>Customer</a:t>
            </a:r>
            <a:r>
              <a:rPr lang="en-GB" b="1" baseline="0" dirty="0"/>
              <a:t> contact by channel</a:t>
            </a:r>
            <a:endParaRPr lang="en-GB" b="1" dirty="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Current!$I$31</c:f>
              <c:strCache>
                <c:ptCount val="1"/>
                <c:pt idx="0">
                  <c:v>Appointments</c:v>
                </c:pt>
              </c:strCache>
            </c:strRef>
          </c:tx>
          <c:spPr>
            <a:ln w="28575" cap="rnd">
              <a:solidFill>
                <a:schemeClr val="accent1"/>
              </a:solidFill>
              <a:round/>
            </a:ln>
            <a:effectLst/>
          </c:spPr>
          <c:marker>
            <c:symbol val="none"/>
          </c:marker>
          <c:cat>
            <c:strRef>
              <c:f>Current!$J$30:$L$30</c:f>
              <c:strCache>
                <c:ptCount val="3"/>
                <c:pt idx="0">
                  <c:v>2021 - 2022</c:v>
                </c:pt>
                <c:pt idx="1">
                  <c:v>2022 - 2023</c:v>
                </c:pt>
                <c:pt idx="2">
                  <c:v>2023 - 2024</c:v>
                </c:pt>
              </c:strCache>
            </c:strRef>
          </c:cat>
          <c:val>
            <c:numRef>
              <c:f>Current!$J$31:$L$31</c:f>
              <c:numCache>
                <c:formatCode>General</c:formatCode>
                <c:ptCount val="3"/>
                <c:pt idx="0">
                  <c:v>0</c:v>
                </c:pt>
                <c:pt idx="1">
                  <c:v>1920</c:v>
                </c:pt>
                <c:pt idx="2">
                  <c:v>1920</c:v>
                </c:pt>
              </c:numCache>
            </c:numRef>
          </c:val>
          <c:smooth val="0"/>
          <c:extLst>
            <c:ext xmlns:c16="http://schemas.microsoft.com/office/drawing/2014/chart" uri="{C3380CC4-5D6E-409C-BE32-E72D297353CC}">
              <c16:uniqueId val="{00000000-BE1D-4C2E-8E1C-956E009C7226}"/>
            </c:ext>
          </c:extLst>
        </c:ser>
        <c:ser>
          <c:idx val="1"/>
          <c:order val="1"/>
          <c:tx>
            <c:strRef>
              <c:f>Current!$I$32</c:f>
              <c:strCache>
                <c:ptCount val="1"/>
                <c:pt idx="0">
                  <c:v>Calls</c:v>
                </c:pt>
              </c:strCache>
            </c:strRef>
          </c:tx>
          <c:spPr>
            <a:ln w="28575" cap="rnd">
              <a:solidFill>
                <a:schemeClr val="accent2"/>
              </a:solidFill>
              <a:round/>
            </a:ln>
            <a:effectLst/>
          </c:spPr>
          <c:marker>
            <c:symbol val="none"/>
          </c:marker>
          <c:cat>
            <c:strRef>
              <c:f>Current!$J$30:$L$30</c:f>
              <c:strCache>
                <c:ptCount val="3"/>
                <c:pt idx="0">
                  <c:v>2021 - 2022</c:v>
                </c:pt>
                <c:pt idx="1">
                  <c:v>2022 - 2023</c:v>
                </c:pt>
                <c:pt idx="2">
                  <c:v>2023 - 2024</c:v>
                </c:pt>
              </c:strCache>
            </c:strRef>
          </c:cat>
          <c:val>
            <c:numRef>
              <c:f>Current!$J$32:$L$32</c:f>
              <c:numCache>
                <c:formatCode>General</c:formatCode>
                <c:ptCount val="3"/>
                <c:pt idx="0">
                  <c:v>95934</c:v>
                </c:pt>
                <c:pt idx="1">
                  <c:v>119668</c:v>
                </c:pt>
                <c:pt idx="2">
                  <c:v>97839</c:v>
                </c:pt>
              </c:numCache>
            </c:numRef>
          </c:val>
          <c:smooth val="0"/>
          <c:extLst>
            <c:ext xmlns:c16="http://schemas.microsoft.com/office/drawing/2014/chart" uri="{C3380CC4-5D6E-409C-BE32-E72D297353CC}">
              <c16:uniqueId val="{00000001-BE1D-4C2E-8E1C-956E009C7226}"/>
            </c:ext>
          </c:extLst>
        </c:ser>
        <c:ser>
          <c:idx val="2"/>
          <c:order val="2"/>
          <c:tx>
            <c:strRef>
              <c:f>Current!$I$33</c:f>
              <c:strCache>
                <c:ptCount val="1"/>
                <c:pt idx="0">
                  <c:v>Live chats</c:v>
                </c:pt>
              </c:strCache>
            </c:strRef>
          </c:tx>
          <c:spPr>
            <a:ln w="28575" cap="rnd">
              <a:solidFill>
                <a:schemeClr val="accent3"/>
              </a:solidFill>
              <a:round/>
            </a:ln>
            <a:effectLst/>
          </c:spPr>
          <c:marker>
            <c:symbol val="none"/>
          </c:marker>
          <c:cat>
            <c:strRef>
              <c:f>Current!$J$30:$L$30</c:f>
              <c:strCache>
                <c:ptCount val="3"/>
                <c:pt idx="0">
                  <c:v>2021 - 2022</c:v>
                </c:pt>
                <c:pt idx="1">
                  <c:v>2022 - 2023</c:v>
                </c:pt>
                <c:pt idx="2">
                  <c:v>2023 - 2024</c:v>
                </c:pt>
              </c:strCache>
            </c:strRef>
          </c:cat>
          <c:val>
            <c:numRef>
              <c:f>Current!$J$33:$L$33</c:f>
              <c:numCache>
                <c:formatCode>General</c:formatCode>
                <c:ptCount val="3"/>
                <c:pt idx="0">
                  <c:v>0</c:v>
                </c:pt>
                <c:pt idx="1">
                  <c:v>0</c:v>
                </c:pt>
                <c:pt idx="2">
                  <c:v>8279</c:v>
                </c:pt>
              </c:numCache>
            </c:numRef>
          </c:val>
          <c:smooth val="0"/>
          <c:extLst>
            <c:ext xmlns:c16="http://schemas.microsoft.com/office/drawing/2014/chart" uri="{C3380CC4-5D6E-409C-BE32-E72D297353CC}">
              <c16:uniqueId val="{00000002-BE1D-4C2E-8E1C-956E009C7226}"/>
            </c:ext>
          </c:extLst>
        </c:ser>
        <c:ser>
          <c:idx val="3"/>
          <c:order val="3"/>
          <c:tx>
            <c:strRef>
              <c:f>Current!$I$34</c:f>
              <c:strCache>
                <c:ptCount val="1"/>
                <c:pt idx="0">
                  <c:v>Digital forms</c:v>
                </c:pt>
              </c:strCache>
            </c:strRef>
          </c:tx>
          <c:spPr>
            <a:ln w="28575" cap="rnd">
              <a:solidFill>
                <a:schemeClr val="accent4"/>
              </a:solidFill>
              <a:round/>
            </a:ln>
            <a:effectLst/>
          </c:spPr>
          <c:marker>
            <c:symbol val="none"/>
          </c:marker>
          <c:cat>
            <c:strRef>
              <c:f>Current!$J$30:$L$30</c:f>
              <c:strCache>
                <c:ptCount val="3"/>
                <c:pt idx="0">
                  <c:v>2021 - 2022</c:v>
                </c:pt>
                <c:pt idx="1">
                  <c:v>2022 - 2023</c:v>
                </c:pt>
                <c:pt idx="2">
                  <c:v>2023 - 2024</c:v>
                </c:pt>
              </c:strCache>
            </c:strRef>
          </c:cat>
          <c:val>
            <c:numRef>
              <c:f>Current!$J$34:$L$34</c:f>
              <c:numCache>
                <c:formatCode>General</c:formatCode>
                <c:ptCount val="3"/>
                <c:pt idx="0">
                  <c:v>60000</c:v>
                </c:pt>
                <c:pt idx="1">
                  <c:v>100675</c:v>
                </c:pt>
                <c:pt idx="2">
                  <c:v>118528</c:v>
                </c:pt>
              </c:numCache>
            </c:numRef>
          </c:val>
          <c:smooth val="0"/>
          <c:extLst>
            <c:ext xmlns:c16="http://schemas.microsoft.com/office/drawing/2014/chart" uri="{C3380CC4-5D6E-409C-BE32-E72D297353CC}">
              <c16:uniqueId val="{00000003-BE1D-4C2E-8E1C-956E009C7226}"/>
            </c:ext>
          </c:extLst>
        </c:ser>
        <c:ser>
          <c:idx val="4"/>
          <c:order val="4"/>
          <c:tx>
            <c:strRef>
              <c:f>Current!$I$35</c:f>
              <c:strCache>
                <c:ptCount val="1"/>
                <c:pt idx="0">
                  <c:v>WhatsApp</c:v>
                </c:pt>
              </c:strCache>
            </c:strRef>
          </c:tx>
          <c:spPr>
            <a:ln w="28575" cap="rnd">
              <a:solidFill>
                <a:schemeClr val="accent5"/>
              </a:solidFill>
              <a:round/>
            </a:ln>
            <a:effectLst/>
          </c:spPr>
          <c:marker>
            <c:symbol val="none"/>
          </c:marker>
          <c:cat>
            <c:strRef>
              <c:f>Current!$J$30:$L$30</c:f>
              <c:strCache>
                <c:ptCount val="3"/>
                <c:pt idx="0">
                  <c:v>2021 - 2022</c:v>
                </c:pt>
                <c:pt idx="1">
                  <c:v>2022 - 2023</c:v>
                </c:pt>
                <c:pt idx="2">
                  <c:v>2023 - 2024</c:v>
                </c:pt>
              </c:strCache>
            </c:strRef>
          </c:cat>
          <c:val>
            <c:numRef>
              <c:f>Current!$J$35:$L$35</c:f>
              <c:numCache>
                <c:formatCode>General</c:formatCode>
                <c:ptCount val="3"/>
                <c:pt idx="0">
                  <c:v>0</c:v>
                </c:pt>
                <c:pt idx="1">
                  <c:v>0</c:v>
                </c:pt>
                <c:pt idx="2">
                  <c:v>0</c:v>
                </c:pt>
              </c:numCache>
            </c:numRef>
          </c:val>
          <c:smooth val="0"/>
          <c:extLst>
            <c:ext xmlns:c16="http://schemas.microsoft.com/office/drawing/2014/chart" uri="{C3380CC4-5D6E-409C-BE32-E72D297353CC}">
              <c16:uniqueId val="{00000004-BE1D-4C2E-8E1C-956E009C7226}"/>
            </c:ext>
          </c:extLst>
        </c:ser>
        <c:dLbls>
          <c:showLegendKey val="0"/>
          <c:showVal val="0"/>
          <c:showCatName val="0"/>
          <c:showSerName val="0"/>
          <c:showPercent val="0"/>
          <c:showBubbleSize val="0"/>
        </c:dLbls>
        <c:smooth val="0"/>
        <c:axId val="1166341727"/>
        <c:axId val="1166340479"/>
      </c:lineChart>
      <c:catAx>
        <c:axId val="11663417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166340479"/>
        <c:crosses val="autoZero"/>
        <c:auto val="1"/>
        <c:lblAlgn val="ctr"/>
        <c:lblOffset val="100"/>
        <c:noMultiLvlLbl val="0"/>
      </c:catAx>
      <c:valAx>
        <c:axId val="1166340479"/>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16634172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Target!$I$31</c:f>
              <c:strCache>
                <c:ptCount val="1"/>
                <c:pt idx="0">
                  <c:v>Appointments</c:v>
                </c:pt>
              </c:strCache>
            </c:strRef>
          </c:tx>
          <c:spPr>
            <a:ln w="28575" cap="rnd">
              <a:solidFill>
                <a:schemeClr val="accent1"/>
              </a:solidFill>
              <a:round/>
            </a:ln>
            <a:effectLst/>
          </c:spPr>
          <c:marker>
            <c:symbol val="none"/>
          </c:marker>
          <c:cat>
            <c:strRef>
              <c:f>Target!$J$30:$R$30</c:f>
              <c:strCache>
                <c:ptCount val="9"/>
                <c:pt idx="0">
                  <c:v>2021 - 2022</c:v>
                </c:pt>
                <c:pt idx="1">
                  <c:v>2022 - 2023</c:v>
                </c:pt>
                <c:pt idx="2">
                  <c:v>2023 - 2024</c:v>
                </c:pt>
                <c:pt idx="3">
                  <c:v>2024 - 2025</c:v>
                </c:pt>
                <c:pt idx="4">
                  <c:v>2025 - 2026</c:v>
                </c:pt>
                <c:pt idx="5">
                  <c:v>2026 - 2027</c:v>
                </c:pt>
                <c:pt idx="6">
                  <c:v>2027 - 2028</c:v>
                </c:pt>
                <c:pt idx="7">
                  <c:v>2028 - 2029</c:v>
                </c:pt>
                <c:pt idx="8">
                  <c:v>2029 - 2030</c:v>
                </c:pt>
              </c:strCache>
            </c:strRef>
          </c:cat>
          <c:val>
            <c:numRef>
              <c:f>Target!$J$31:$R$31</c:f>
              <c:numCache>
                <c:formatCode>General</c:formatCode>
                <c:ptCount val="9"/>
                <c:pt idx="0">
                  <c:v>0</c:v>
                </c:pt>
                <c:pt idx="1">
                  <c:v>1920</c:v>
                </c:pt>
                <c:pt idx="2">
                  <c:v>1920</c:v>
                </c:pt>
                <c:pt idx="3">
                  <c:v>1920</c:v>
                </c:pt>
                <c:pt idx="4">
                  <c:v>1920</c:v>
                </c:pt>
                <c:pt idx="5">
                  <c:v>1920</c:v>
                </c:pt>
                <c:pt idx="6">
                  <c:v>1920</c:v>
                </c:pt>
                <c:pt idx="7">
                  <c:v>1920</c:v>
                </c:pt>
                <c:pt idx="8">
                  <c:v>1920</c:v>
                </c:pt>
              </c:numCache>
            </c:numRef>
          </c:val>
          <c:smooth val="0"/>
          <c:extLst>
            <c:ext xmlns:c16="http://schemas.microsoft.com/office/drawing/2014/chart" uri="{C3380CC4-5D6E-409C-BE32-E72D297353CC}">
              <c16:uniqueId val="{00000000-EAE4-4B1E-9F38-322473B7F003}"/>
            </c:ext>
          </c:extLst>
        </c:ser>
        <c:ser>
          <c:idx val="1"/>
          <c:order val="1"/>
          <c:tx>
            <c:strRef>
              <c:f>Target!$I$32</c:f>
              <c:strCache>
                <c:ptCount val="1"/>
                <c:pt idx="0">
                  <c:v>Calls</c:v>
                </c:pt>
              </c:strCache>
            </c:strRef>
          </c:tx>
          <c:spPr>
            <a:ln w="28575" cap="rnd">
              <a:solidFill>
                <a:schemeClr val="accent2"/>
              </a:solidFill>
              <a:round/>
            </a:ln>
            <a:effectLst/>
          </c:spPr>
          <c:marker>
            <c:symbol val="none"/>
          </c:marker>
          <c:cat>
            <c:strRef>
              <c:f>Target!$J$30:$R$30</c:f>
              <c:strCache>
                <c:ptCount val="9"/>
                <c:pt idx="0">
                  <c:v>2021 - 2022</c:v>
                </c:pt>
                <c:pt idx="1">
                  <c:v>2022 - 2023</c:v>
                </c:pt>
                <c:pt idx="2">
                  <c:v>2023 - 2024</c:v>
                </c:pt>
                <c:pt idx="3">
                  <c:v>2024 - 2025</c:v>
                </c:pt>
                <c:pt idx="4">
                  <c:v>2025 - 2026</c:v>
                </c:pt>
                <c:pt idx="5">
                  <c:v>2026 - 2027</c:v>
                </c:pt>
                <c:pt idx="6">
                  <c:v>2027 - 2028</c:v>
                </c:pt>
                <c:pt idx="7">
                  <c:v>2028 - 2029</c:v>
                </c:pt>
                <c:pt idx="8">
                  <c:v>2029 - 2030</c:v>
                </c:pt>
              </c:strCache>
            </c:strRef>
          </c:cat>
          <c:val>
            <c:numRef>
              <c:f>Target!$J$32:$R$32</c:f>
              <c:numCache>
                <c:formatCode>General</c:formatCode>
                <c:ptCount val="9"/>
                <c:pt idx="0">
                  <c:v>95934</c:v>
                </c:pt>
                <c:pt idx="1">
                  <c:v>119668</c:v>
                </c:pt>
                <c:pt idx="2">
                  <c:v>97839</c:v>
                </c:pt>
                <c:pt idx="3">
                  <c:v>95000</c:v>
                </c:pt>
                <c:pt idx="4">
                  <c:v>80000</c:v>
                </c:pt>
                <c:pt idx="5">
                  <c:v>75000</c:v>
                </c:pt>
                <c:pt idx="6">
                  <c:v>70000</c:v>
                </c:pt>
                <c:pt idx="7">
                  <c:v>65000</c:v>
                </c:pt>
                <c:pt idx="8">
                  <c:v>60000</c:v>
                </c:pt>
              </c:numCache>
            </c:numRef>
          </c:val>
          <c:smooth val="0"/>
          <c:extLst>
            <c:ext xmlns:c16="http://schemas.microsoft.com/office/drawing/2014/chart" uri="{C3380CC4-5D6E-409C-BE32-E72D297353CC}">
              <c16:uniqueId val="{00000001-EAE4-4B1E-9F38-322473B7F003}"/>
            </c:ext>
          </c:extLst>
        </c:ser>
        <c:ser>
          <c:idx val="2"/>
          <c:order val="2"/>
          <c:tx>
            <c:strRef>
              <c:f>Target!$I$33</c:f>
              <c:strCache>
                <c:ptCount val="1"/>
                <c:pt idx="0">
                  <c:v>Live chats</c:v>
                </c:pt>
              </c:strCache>
            </c:strRef>
          </c:tx>
          <c:spPr>
            <a:ln w="28575" cap="rnd">
              <a:solidFill>
                <a:schemeClr val="accent3"/>
              </a:solidFill>
              <a:round/>
            </a:ln>
            <a:effectLst/>
          </c:spPr>
          <c:marker>
            <c:symbol val="none"/>
          </c:marker>
          <c:cat>
            <c:strRef>
              <c:f>Target!$J$30:$R$30</c:f>
              <c:strCache>
                <c:ptCount val="9"/>
                <c:pt idx="0">
                  <c:v>2021 - 2022</c:v>
                </c:pt>
                <c:pt idx="1">
                  <c:v>2022 - 2023</c:v>
                </c:pt>
                <c:pt idx="2">
                  <c:v>2023 - 2024</c:v>
                </c:pt>
                <c:pt idx="3">
                  <c:v>2024 - 2025</c:v>
                </c:pt>
                <c:pt idx="4">
                  <c:v>2025 - 2026</c:v>
                </c:pt>
                <c:pt idx="5">
                  <c:v>2026 - 2027</c:v>
                </c:pt>
                <c:pt idx="6">
                  <c:v>2027 - 2028</c:v>
                </c:pt>
                <c:pt idx="7">
                  <c:v>2028 - 2029</c:v>
                </c:pt>
                <c:pt idx="8">
                  <c:v>2029 - 2030</c:v>
                </c:pt>
              </c:strCache>
            </c:strRef>
          </c:cat>
          <c:val>
            <c:numRef>
              <c:f>Target!$J$33:$R$33</c:f>
              <c:numCache>
                <c:formatCode>General</c:formatCode>
                <c:ptCount val="9"/>
                <c:pt idx="0">
                  <c:v>0</c:v>
                </c:pt>
                <c:pt idx="1">
                  <c:v>0</c:v>
                </c:pt>
                <c:pt idx="2">
                  <c:v>8279</c:v>
                </c:pt>
                <c:pt idx="3">
                  <c:v>15000</c:v>
                </c:pt>
                <c:pt idx="4">
                  <c:v>20000</c:v>
                </c:pt>
                <c:pt idx="5">
                  <c:v>25000</c:v>
                </c:pt>
                <c:pt idx="6">
                  <c:v>30000</c:v>
                </c:pt>
                <c:pt idx="7">
                  <c:v>35000</c:v>
                </c:pt>
                <c:pt idx="8">
                  <c:v>40000</c:v>
                </c:pt>
              </c:numCache>
            </c:numRef>
          </c:val>
          <c:smooth val="0"/>
          <c:extLst>
            <c:ext xmlns:c16="http://schemas.microsoft.com/office/drawing/2014/chart" uri="{C3380CC4-5D6E-409C-BE32-E72D297353CC}">
              <c16:uniqueId val="{00000002-EAE4-4B1E-9F38-322473B7F003}"/>
            </c:ext>
          </c:extLst>
        </c:ser>
        <c:ser>
          <c:idx val="3"/>
          <c:order val="3"/>
          <c:tx>
            <c:strRef>
              <c:f>Target!$I$34</c:f>
              <c:strCache>
                <c:ptCount val="1"/>
                <c:pt idx="0">
                  <c:v>Digital forms</c:v>
                </c:pt>
              </c:strCache>
            </c:strRef>
          </c:tx>
          <c:spPr>
            <a:ln w="28575" cap="rnd">
              <a:solidFill>
                <a:schemeClr val="accent4"/>
              </a:solidFill>
              <a:round/>
            </a:ln>
            <a:effectLst/>
          </c:spPr>
          <c:marker>
            <c:symbol val="none"/>
          </c:marker>
          <c:cat>
            <c:strRef>
              <c:f>Target!$J$30:$R$30</c:f>
              <c:strCache>
                <c:ptCount val="9"/>
                <c:pt idx="0">
                  <c:v>2021 - 2022</c:v>
                </c:pt>
                <c:pt idx="1">
                  <c:v>2022 - 2023</c:v>
                </c:pt>
                <c:pt idx="2">
                  <c:v>2023 - 2024</c:v>
                </c:pt>
                <c:pt idx="3">
                  <c:v>2024 - 2025</c:v>
                </c:pt>
                <c:pt idx="4">
                  <c:v>2025 - 2026</c:v>
                </c:pt>
                <c:pt idx="5">
                  <c:v>2026 - 2027</c:v>
                </c:pt>
                <c:pt idx="6">
                  <c:v>2027 - 2028</c:v>
                </c:pt>
                <c:pt idx="7">
                  <c:v>2028 - 2029</c:v>
                </c:pt>
                <c:pt idx="8">
                  <c:v>2029 - 2030</c:v>
                </c:pt>
              </c:strCache>
            </c:strRef>
          </c:cat>
          <c:val>
            <c:numRef>
              <c:f>Target!$J$34:$R$34</c:f>
              <c:numCache>
                <c:formatCode>General</c:formatCode>
                <c:ptCount val="9"/>
                <c:pt idx="0">
                  <c:v>60000</c:v>
                </c:pt>
                <c:pt idx="1">
                  <c:v>100675</c:v>
                </c:pt>
                <c:pt idx="2">
                  <c:v>118528</c:v>
                </c:pt>
                <c:pt idx="3">
                  <c:v>130000</c:v>
                </c:pt>
                <c:pt idx="4">
                  <c:v>135000</c:v>
                </c:pt>
                <c:pt idx="5">
                  <c:v>140000</c:v>
                </c:pt>
                <c:pt idx="6">
                  <c:v>145000</c:v>
                </c:pt>
                <c:pt idx="7">
                  <c:v>150000</c:v>
                </c:pt>
                <c:pt idx="8">
                  <c:v>155000</c:v>
                </c:pt>
              </c:numCache>
            </c:numRef>
          </c:val>
          <c:smooth val="0"/>
          <c:extLst>
            <c:ext xmlns:c16="http://schemas.microsoft.com/office/drawing/2014/chart" uri="{C3380CC4-5D6E-409C-BE32-E72D297353CC}">
              <c16:uniqueId val="{00000003-EAE4-4B1E-9F38-322473B7F003}"/>
            </c:ext>
          </c:extLst>
        </c:ser>
        <c:ser>
          <c:idx val="4"/>
          <c:order val="4"/>
          <c:tx>
            <c:strRef>
              <c:f>Target!$I$35</c:f>
              <c:strCache>
                <c:ptCount val="1"/>
                <c:pt idx="0">
                  <c:v>WhatsApp</c:v>
                </c:pt>
              </c:strCache>
            </c:strRef>
          </c:tx>
          <c:spPr>
            <a:ln w="28575" cap="rnd">
              <a:solidFill>
                <a:schemeClr val="accent5"/>
              </a:solidFill>
              <a:round/>
            </a:ln>
            <a:effectLst/>
          </c:spPr>
          <c:marker>
            <c:symbol val="none"/>
          </c:marker>
          <c:cat>
            <c:strRef>
              <c:f>Target!$J$30:$R$30</c:f>
              <c:strCache>
                <c:ptCount val="9"/>
                <c:pt idx="0">
                  <c:v>2021 - 2022</c:v>
                </c:pt>
                <c:pt idx="1">
                  <c:v>2022 - 2023</c:v>
                </c:pt>
                <c:pt idx="2">
                  <c:v>2023 - 2024</c:v>
                </c:pt>
                <c:pt idx="3">
                  <c:v>2024 - 2025</c:v>
                </c:pt>
                <c:pt idx="4">
                  <c:v>2025 - 2026</c:v>
                </c:pt>
                <c:pt idx="5">
                  <c:v>2026 - 2027</c:v>
                </c:pt>
                <c:pt idx="6">
                  <c:v>2027 - 2028</c:v>
                </c:pt>
                <c:pt idx="7">
                  <c:v>2028 - 2029</c:v>
                </c:pt>
                <c:pt idx="8">
                  <c:v>2029 - 2030</c:v>
                </c:pt>
              </c:strCache>
            </c:strRef>
          </c:cat>
          <c:val>
            <c:numRef>
              <c:f>Target!$J$35:$R$35</c:f>
              <c:numCache>
                <c:formatCode>General</c:formatCode>
                <c:ptCount val="9"/>
                <c:pt idx="0">
                  <c:v>0</c:v>
                </c:pt>
                <c:pt idx="1">
                  <c:v>0</c:v>
                </c:pt>
                <c:pt idx="2">
                  <c:v>1</c:v>
                </c:pt>
                <c:pt idx="3">
                  <c:v>2500</c:v>
                </c:pt>
                <c:pt idx="4">
                  <c:v>5000</c:v>
                </c:pt>
                <c:pt idx="5">
                  <c:v>10000</c:v>
                </c:pt>
                <c:pt idx="6">
                  <c:v>15000</c:v>
                </c:pt>
                <c:pt idx="7">
                  <c:v>20000</c:v>
                </c:pt>
                <c:pt idx="8">
                  <c:v>25000</c:v>
                </c:pt>
              </c:numCache>
            </c:numRef>
          </c:val>
          <c:smooth val="0"/>
          <c:extLst>
            <c:ext xmlns:c16="http://schemas.microsoft.com/office/drawing/2014/chart" uri="{C3380CC4-5D6E-409C-BE32-E72D297353CC}">
              <c16:uniqueId val="{00000004-EAE4-4B1E-9F38-322473B7F003}"/>
            </c:ext>
          </c:extLst>
        </c:ser>
        <c:dLbls>
          <c:showLegendKey val="0"/>
          <c:showVal val="0"/>
          <c:showCatName val="0"/>
          <c:showSerName val="0"/>
          <c:showPercent val="0"/>
          <c:showBubbleSize val="0"/>
        </c:dLbls>
        <c:smooth val="0"/>
        <c:axId val="576414176"/>
        <c:axId val="576416256"/>
      </c:lineChart>
      <c:catAx>
        <c:axId val="5764141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76416256"/>
        <c:crosses val="autoZero"/>
        <c:auto val="1"/>
        <c:lblAlgn val="ctr"/>
        <c:lblOffset val="100"/>
        <c:noMultiLvlLbl val="0"/>
      </c:catAx>
      <c:valAx>
        <c:axId val="5764162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57641417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9/4/2024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B990660-4B7D-4C11-96DB-B19FFA8CA93C}" type="slidenum">
              <a:rPr lang="en-US" smtClean="0"/>
              <a:t>3</a:t>
            </a:fld>
            <a:endParaRPr lang="en-US"/>
          </a:p>
        </p:txBody>
      </p:sp>
    </p:spTree>
    <p:extLst>
      <p:ext uri="{BB962C8B-B14F-4D97-AF65-F5344CB8AC3E}">
        <p14:creationId xmlns:p14="http://schemas.microsoft.com/office/powerpoint/2010/main" val="26663722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B990660-4B7D-4C11-96DB-B19FFA8CA93C}" type="slidenum">
              <a:rPr lang="en-US" smtClean="0"/>
              <a:t>4</a:t>
            </a:fld>
            <a:endParaRPr lang="en-US"/>
          </a:p>
        </p:txBody>
      </p:sp>
    </p:spTree>
    <p:extLst>
      <p:ext uri="{BB962C8B-B14F-4D97-AF65-F5344CB8AC3E}">
        <p14:creationId xmlns:p14="http://schemas.microsoft.com/office/powerpoint/2010/main" val="37044007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B990660-4B7D-4C11-96DB-B19FFA8CA93C}" type="slidenum">
              <a:rPr lang="en-US" smtClean="0"/>
              <a:t>5</a:t>
            </a:fld>
            <a:endParaRPr lang="en-US"/>
          </a:p>
        </p:txBody>
      </p:sp>
    </p:spTree>
    <p:extLst>
      <p:ext uri="{BB962C8B-B14F-4D97-AF65-F5344CB8AC3E}">
        <p14:creationId xmlns:p14="http://schemas.microsoft.com/office/powerpoint/2010/main" val="4340721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6.53</a:t>
            </a:r>
          </a:p>
          <a:p>
            <a:pPr algn="ctr"/>
            <a:endParaRPr lang="en-US"/>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a:t>CLICK TO EDIT TITLE</a:t>
            </a:r>
            <a:endParaRPr lang="en-ZA"/>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a:t>1</a:t>
            </a:r>
            <a:endParaRPr lang="en-ZA"/>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a:t>2</a:t>
            </a:r>
            <a:endParaRPr lang="en-ZA"/>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a:t>3</a:t>
            </a:r>
            <a:endParaRPr lang="en-ZA"/>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a:t>Year</a:t>
            </a:r>
            <a:endParaRPr lang="en-ZA"/>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a:t>Year</a:t>
            </a:r>
            <a:endParaRPr lang="en-ZA"/>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a:t>MM</a:t>
            </a:r>
            <a:endParaRPr lang="en-ZA"/>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a:t>Item Title</a:t>
            </a:r>
            <a:endParaRPr lang="en-ZA"/>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a:t>Month, Year</a:t>
            </a:r>
            <a:endParaRPr lang="en-ZA"/>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1291590" y="1200777"/>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411709" y="1273878"/>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838200" y="-128561"/>
            <a:ext cx="10515600" cy="1325563"/>
          </a:xfrm>
        </p:spPr>
        <p:txBody>
          <a:bodyPr/>
          <a:lstStyle/>
          <a:p>
            <a:r>
              <a:rPr lang="en-US"/>
              <a:t>Click to edit Master title style</a:t>
            </a:r>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1289719" y="2477080"/>
            <a:ext cx="1339597"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Joan Tharm</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1289719" y="2747289"/>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39" name="Rectangle 38">
            <a:extLst>
              <a:ext uri="{FF2B5EF4-FFF2-40B4-BE49-F238E27FC236}">
                <a16:creationId xmlns:a16="http://schemas.microsoft.com/office/drawing/2014/main" id="{6E23E2FA-392E-46FC-B530-F59C2DFECB1B}"/>
              </a:ext>
            </a:extLst>
          </p:cNvPr>
          <p:cNvSpPr/>
          <p:nvPr userDrawn="1"/>
        </p:nvSpPr>
        <p:spPr>
          <a:xfrm>
            <a:off x="6522721" y="1219998"/>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Picture Placeholder 10">
            <a:extLst>
              <a:ext uri="{FF2B5EF4-FFF2-40B4-BE49-F238E27FC236}">
                <a16:creationId xmlns:a16="http://schemas.microsoft.com/office/drawing/2014/main" id="{04F71848-A16F-4616-82E6-DDF26CB9DE53}"/>
              </a:ext>
            </a:extLst>
          </p:cNvPr>
          <p:cNvSpPr>
            <a:spLocks noGrp="1"/>
          </p:cNvSpPr>
          <p:nvPr>
            <p:ph type="pic" sz="quarter" idx="36"/>
          </p:nvPr>
        </p:nvSpPr>
        <p:spPr>
          <a:xfrm>
            <a:off x="6642840" y="1293099"/>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49" name="Rectangle 48">
            <a:extLst>
              <a:ext uri="{FF2B5EF4-FFF2-40B4-BE49-F238E27FC236}">
                <a16:creationId xmlns:a16="http://schemas.microsoft.com/office/drawing/2014/main" id="{78E9DF0C-E6A8-4D7A-B6EE-6555D2CFB7CA}"/>
              </a:ext>
            </a:extLst>
          </p:cNvPr>
          <p:cNvSpPr/>
          <p:nvPr userDrawn="1"/>
        </p:nvSpPr>
        <p:spPr>
          <a:xfrm>
            <a:off x="8179966" y="1219998"/>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Picture Placeholder 10">
            <a:extLst>
              <a:ext uri="{FF2B5EF4-FFF2-40B4-BE49-F238E27FC236}">
                <a16:creationId xmlns:a16="http://schemas.microsoft.com/office/drawing/2014/main" id="{CA6D8E6D-5490-4C7D-AA66-DFB8EB63CE54}"/>
              </a:ext>
            </a:extLst>
          </p:cNvPr>
          <p:cNvSpPr>
            <a:spLocks noGrp="1"/>
          </p:cNvSpPr>
          <p:nvPr>
            <p:ph type="pic" sz="quarter" idx="37"/>
          </p:nvPr>
        </p:nvSpPr>
        <p:spPr>
          <a:xfrm>
            <a:off x="8300085" y="1293099"/>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51" name="Rectangle 50">
            <a:extLst>
              <a:ext uri="{FF2B5EF4-FFF2-40B4-BE49-F238E27FC236}">
                <a16:creationId xmlns:a16="http://schemas.microsoft.com/office/drawing/2014/main" id="{4FB1CFCA-43B2-4E1F-A958-9142745FC65A}"/>
              </a:ext>
            </a:extLst>
          </p:cNvPr>
          <p:cNvSpPr/>
          <p:nvPr userDrawn="1"/>
        </p:nvSpPr>
        <p:spPr>
          <a:xfrm>
            <a:off x="8221220" y="3198724"/>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Picture Placeholder 10">
            <a:extLst>
              <a:ext uri="{FF2B5EF4-FFF2-40B4-BE49-F238E27FC236}">
                <a16:creationId xmlns:a16="http://schemas.microsoft.com/office/drawing/2014/main" id="{218A69DA-E2E8-4CEC-9CD4-8DF7BFBD16CD}"/>
              </a:ext>
            </a:extLst>
          </p:cNvPr>
          <p:cNvSpPr>
            <a:spLocks noGrp="1"/>
          </p:cNvSpPr>
          <p:nvPr>
            <p:ph type="pic" sz="quarter" idx="38"/>
          </p:nvPr>
        </p:nvSpPr>
        <p:spPr>
          <a:xfrm>
            <a:off x="8341339" y="3271825"/>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53" name="Rectangle 52">
            <a:extLst>
              <a:ext uri="{FF2B5EF4-FFF2-40B4-BE49-F238E27FC236}">
                <a16:creationId xmlns:a16="http://schemas.microsoft.com/office/drawing/2014/main" id="{6A506B74-6926-4715-92A2-71411FFAE6B3}"/>
              </a:ext>
            </a:extLst>
          </p:cNvPr>
          <p:cNvSpPr/>
          <p:nvPr userDrawn="1"/>
        </p:nvSpPr>
        <p:spPr>
          <a:xfrm>
            <a:off x="546215" y="3172661"/>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Picture Placeholder 10">
            <a:extLst>
              <a:ext uri="{FF2B5EF4-FFF2-40B4-BE49-F238E27FC236}">
                <a16:creationId xmlns:a16="http://schemas.microsoft.com/office/drawing/2014/main" id="{0C1026D9-97A4-4E84-8CD6-1686C59D53D6}"/>
              </a:ext>
            </a:extLst>
          </p:cNvPr>
          <p:cNvSpPr>
            <a:spLocks noGrp="1"/>
          </p:cNvSpPr>
          <p:nvPr>
            <p:ph type="pic" sz="quarter" idx="39"/>
          </p:nvPr>
        </p:nvSpPr>
        <p:spPr>
          <a:xfrm>
            <a:off x="666334" y="3245762"/>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63" name="Rectangle 62">
            <a:extLst>
              <a:ext uri="{FF2B5EF4-FFF2-40B4-BE49-F238E27FC236}">
                <a16:creationId xmlns:a16="http://schemas.microsoft.com/office/drawing/2014/main" id="{B4DA1F32-83E3-4895-91EA-7718B7D47EBE}"/>
              </a:ext>
            </a:extLst>
          </p:cNvPr>
          <p:cNvSpPr/>
          <p:nvPr userDrawn="1"/>
        </p:nvSpPr>
        <p:spPr>
          <a:xfrm>
            <a:off x="1961388" y="3172661"/>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Picture Placeholder 10">
            <a:extLst>
              <a:ext uri="{FF2B5EF4-FFF2-40B4-BE49-F238E27FC236}">
                <a16:creationId xmlns:a16="http://schemas.microsoft.com/office/drawing/2014/main" id="{CF57F059-FDE1-49A0-864A-E7E881E79C6C}"/>
              </a:ext>
            </a:extLst>
          </p:cNvPr>
          <p:cNvSpPr>
            <a:spLocks noGrp="1"/>
          </p:cNvSpPr>
          <p:nvPr>
            <p:ph type="pic" sz="quarter" idx="40"/>
          </p:nvPr>
        </p:nvSpPr>
        <p:spPr>
          <a:xfrm>
            <a:off x="2081507" y="3245762"/>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65" name="Text Placeholder 7">
            <a:extLst>
              <a:ext uri="{FF2B5EF4-FFF2-40B4-BE49-F238E27FC236}">
                <a16:creationId xmlns:a16="http://schemas.microsoft.com/office/drawing/2014/main" id="{7D137672-534D-40F4-99C7-E2D30444B253}"/>
              </a:ext>
            </a:extLst>
          </p:cNvPr>
          <p:cNvSpPr>
            <a:spLocks noGrp="1"/>
          </p:cNvSpPr>
          <p:nvPr>
            <p:ph type="body" sz="quarter" idx="41" hasCustomPrompt="1"/>
          </p:nvPr>
        </p:nvSpPr>
        <p:spPr>
          <a:xfrm>
            <a:off x="546215" y="4452739"/>
            <a:ext cx="1339596"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Emma Taylor</a:t>
            </a:r>
          </a:p>
        </p:txBody>
      </p:sp>
      <p:sp>
        <p:nvSpPr>
          <p:cNvPr id="66" name="Text Placeholder 7">
            <a:extLst>
              <a:ext uri="{FF2B5EF4-FFF2-40B4-BE49-F238E27FC236}">
                <a16:creationId xmlns:a16="http://schemas.microsoft.com/office/drawing/2014/main" id="{3A338090-A813-427B-88F2-704A15A62F2B}"/>
              </a:ext>
            </a:extLst>
          </p:cNvPr>
          <p:cNvSpPr>
            <a:spLocks noGrp="1"/>
          </p:cNvSpPr>
          <p:nvPr>
            <p:ph type="body" sz="quarter" idx="42" hasCustomPrompt="1"/>
          </p:nvPr>
        </p:nvSpPr>
        <p:spPr>
          <a:xfrm>
            <a:off x="546215" y="4722948"/>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67" name="Text Placeholder 7">
            <a:extLst>
              <a:ext uri="{FF2B5EF4-FFF2-40B4-BE49-F238E27FC236}">
                <a16:creationId xmlns:a16="http://schemas.microsoft.com/office/drawing/2014/main" id="{7EE14283-5EDB-4810-BF0F-21B61DD46A43}"/>
              </a:ext>
            </a:extLst>
          </p:cNvPr>
          <p:cNvSpPr>
            <a:spLocks noGrp="1"/>
          </p:cNvSpPr>
          <p:nvPr>
            <p:ph type="body" sz="quarter" idx="43" hasCustomPrompt="1"/>
          </p:nvPr>
        </p:nvSpPr>
        <p:spPr>
          <a:xfrm>
            <a:off x="1961388" y="4452739"/>
            <a:ext cx="1339596"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Chris Lear</a:t>
            </a:r>
          </a:p>
        </p:txBody>
      </p:sp>
      <p:sp>
        <p:nvSpPr>
          <p:cNvPr id="68" name="Text Placeholder 7">
            <a:extLst>
              <a:ext uri="{FF2B5EF4-FFF2-40B4-BE49-F238E27FC236}">
                <a16:creationId xmlns:a16="http://schemas.microsoft.com/office/drawing/2014/main" id="{D4D51B01-7ECC-4205-A53E-84487B3C4F0B}"/>
              </a:ext>
            </a:extLst>
          </p:cNvPr>
          <p:cNvSpPr>
            <a:spLocks noGrp="1"/>
          </p:cNvSpPr>
          <p:nvPr>
            <p:ph type="body" sz="quarter" idx="44" hasCustomPrompt="1"/>
          </p:nvPr>
        </p:nvSpPr>
        <p:spPr>
          <a:xfrm>
            <a:off x="1961388" y="4722948"/>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69" name="Rectangle 68">
            <a:extLst>
              <a:ext uri="{FF2B5EF4-FFF2-40B4-BE49-F238E27FC236}">
                <a16:creationId xmlns:a16="http://schemas.microsoft.com/office/drawing/2014/main" id="{93A41C84-E506-4C05-8C7F-8EA9BDBE2389}"/>
              </a:ext>
            </a:extLst>
          </p:cNvPr>
          <p:cNvSpPr/>
          <p:nvPr userDrawn="1"/>
        </p:nvSpPr>
        <p:spPr>
          <a:xfrm>
            <a:off x="3421103" y="3172661"/>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Picture Placeholder 10">
            <a:extLst>
              <a:ext uri="{FF2B5EF4-FFF2-40B4-BE49-F238E27FC236}">
                <a16:creationId xmlns:a16="http://schemas.microsoft.com/office/drawing/2014/main" id="{42B960D8-4636-442E-B08E-73C2F052A179}"/>
              </a:ext>
            </a:extLst>
          </p:cNvPr>
          <p:cNvSpPr>
            <a:spLocks noGrp="1"/>
          </p:cNvSpPr>
          <p:nvPr>
            <p:ph type="pic" sz="quarter" idx="45"/>
          </p:nvPr>
        </p:nvSpPr>
        <p:spPr>
          <a:xfrm>
            <a:off x="3541222" y="3245762"/>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71" name="Rectangle 70">
            <a:extLst>
              <a:ext uri="{FF2B5EF4-FFF2-40B4-BE49-F238E27FC236}">
                <a16:creationId xmlns:a16="http://schemas.microsoft.com/office/drawing/2014/main" id="{ECA6F159-F9BA-49C3-A1EF-1BFFFEE87B5E}"/>
              </a:ext>
            </a:extLst>
          </p:cNvPr>
          <p:cNvSpPr/>
          <p:nvPr userDrawn="1"/>
        </p:nvSpPr>
        <p:spPr>
          <a:xfrm>
            <a:off x="6522721" y="3204599"/>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Picture Placeholder 10">
            <a:extLst>
              <a:ext uri="{FF2B5EF4-FFF2-40B4-BE49-F238E27FC236}">
                <a16:creationId xmlns:a16="http://schemas.microsoft.com/office/drawing/2014/main" id="{B0638002-03A5-4786-8C25-71CDAD4BFC63}"/>
              </a:ext>
            </a:extLst>
          </p:cNvPr>
          <p:cNvSpPr>
            <a:spLocks noGrp="1"/>
          </p:cNvSpPr>
          <p:nvPr>
            <p:ph type="pic" sz="quarter" idx="46"/>
          </p:nvPr>
        </p:nvSpPr>
        <p:spPr>
          <a:xfrm>
            <a:off x="6642840" y="3277700"/>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73" name="Text Placeholder 7">
            <a:extLst>
              <a:ext uri="{FF2B5EF4-FFF2-40B4-BE49-F238E27FC236}">
                <a16:creationId xmlns:a16="http://schemas.microsoft.com/office/drawing/2014/main" id="{B7952E7B-494A-4684-86F1-B9988D3A3797}"/>
              </a:ext>
            </a:extLst>
          </p:cNvPr>
          <p:cNvSpPr>
            <a:spLocks noGrp="1"/>
          </p:cNvSpPr>
          <p:nvPr>
            <p:ph type="body" sz="quarter" idx="47" hasCustomPrompt="1"/>
          </p:nvPr>
        </p:nvSpPr>
        <p:spPr>
          <a:xfrm>
            <a:off x="3421103" y="4452739"/>
            <a:ext cx="1339596"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Richard Lewis</a:t>
            </a:r>
          </a:p>
        </p:txBody>
      </p:sp>
      <p:sp>
        <p:nvSpPr>
          <p:cNvPr id="74" name="Text Placeholder 7">
            <a:extLst>
              <a:ext uri="{FF2B5EF4-FFF2-40B4-BE49-F238E27FC236}">
                <a16:creationId xmlns:a16="http://schemas.microsoft.com/office/drawing/2014/main" id="{BC0E2A76-1687-49F0-8420-8C95381EC004}"/>
              </a:ext>
            </a:extLst>
          </p:cNvPr>
          <p:cNvSpPr>
            <a:spLocks noGrp="1"/>
          </p:cNvSpPr>
          <p:nvPr>
            <p:ph type="body" sz="quarter" idx="48" hasCustomPrompt="1"/>
          </p:nvPr>
        </p:nvSpPr>
        <p:spPr>
          <a:xfrm>
            <a:off x="3421103" y="4722948"/>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75" name="Text Placeholder 7">
            <a:extLst>
              <a:ext uri="{FF2B5EF4-FFF2-40B4-BE49-F238E27FC236}">
                <a16:creationId xmlns:a16="http://schemas.microsoft.com/office/drawing/2014/main" id="{849408B3-2370-4E7A-B86B-6FE9FA193687}"/>
              </a:ext>
            </a:extLst>
          </p:cNvPr>
          <p:cNvSpPr>
            <a:spLocks noGrp="1"/>
          </p:cNvSpPr>
          <p:nvPr>
            <p:ph type="body" sz="quarter" idx="49" hasCustomPrompt="1"/>
          </p:nvPr>
        </p:nvSpPr>
        <p:spPr>
          <a:xfrm>
            <a:off x="6522721" y="4484677"/>
            <a:ext cx="1339596"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Jabir</a:t>
            </a:r>
          </a:p>
        </p:txBody>
      </p:sp>
      <p:sp>
        <p:nvSpPr>
          <p:cNvPr id="76" name="Text Placeholder 7">
            <a:extLst>
              <a:ext uri="{FF2B5EF4-FFF2-40B4-BE49-F238E27FC236}">
                <a16:creationId xmlns:a16="http://schemas.microsoft.com/office/drawing/2014/main" id="{505C7C04-6E6E-469B-B553-1EB9098E57B4}"/>
              </a:ext>
            </a:extLst>
          </p:cNvPr>
          <p:cNvSpPr>
            <a:spLocks noGrp="1"/>
          </p:cNvSpPr>
          <p:nvPr>
            <p:ph type="body" sz="quarter" idx="50" hasCustomPrompt="1"/>
          </p:nvPr>
        </p:nvSpPr>
        <p:spPr>
          <a:xfrm>
            <a:off x="6522721" y="4771026"/>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77" name="Text Placeholder 7">
            <a:extLst>
              <a:ext uri="{FF2B5EF4-FFF2-40B4-BE49-F238E27FC236}">
                <a16:creationId xmlns:a16="http://schemas.microsoft.com/office/drawing/2014/main" id="{3E37F935-89A1-43C6-8E93-F85B7E77D9D0}"/>
              </a:ext>
            </a:extLst>
          </p:cNvPr>
          <p:cNvSpPr>
            <a:spLocks noGrp="1"/>
          </p:cNvSpPr>
          <p:nvPr>
            <p:ph type="body" sz="quarter" idx="51" hasCustomPrompt="1"/>
          </p:nvPr>
        </p:nvSpPr>
        <p:spPr>
          <a:xfrm>
            <a:off x="6522721" y="2516589"/>
            <a:ext cx="1339597"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Claire Peek</a:t>
            </a:r>
          </a:p>
        </p:txBody>
      </p:sp>
      <p:sp>
        <p:nvSpPr>
          <p:cNvPr id="78" name="Text Placeholder 7">
            <a:extLst>
              <a:ext uri="{FF2B5EF4-FFF2-40B4-BE49-F238E27FC236}">
                <a16:creationId xmlns:a16="http://schemas.microsoft.com/office/drawing/2014/main" id="{017629E2-E79A-4D4D-9B36-F90459E5A13E}"/>
              </a:ext>
            </a:extLst>
          </p:cNvPr>
          <p:cNvSpPr>
            <a:spLocks noGrp="1"/>
          </p:cNvSpPr>
          <p:nvPr>
            <p:ph type="body" sz="quarter" idx="52" hasCustomPrompt="1"/>
          </p:nvPr>
        </p:nvSpPr>
        <p:spPr>
          <a:xfrm>
            <a:off x="6522721" y="2786798"/>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79" name="Text Placeholder 7">
            <a:extLst>
              <a:ext uri="{FF2B5EF4-FFF2-40B4-BE49-F238E27FC236}">
                <a16:creationId xmlns:a16="http://schemas.microsoft.com/office/drawing/2014/main" id="{E9F67FE4-5082-4C49-B7A3-890737590D2A}"/>
              </a:ext>
            </a:extLst>
          </p:cNvPr>
          <p:cNvSpPr>
            <a:spLocks noGrp="1"/>
          </p:cNvSpPr>
          <p:nvPr>
            <p:ph type="body" sz="quarter" idx="53" hasCustomPrompt="1"/>
          </p:nvPr>
        </p:nvSpPr>
        <p:spPr>
          <a:xfrm>
            <a:off x="8179966" y="2507172"/>
            <a:ext cx="1339597"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Ian Edwards</a:t>
            </a:r>
          </a:p>
        </p:txBody>
      </p:sp>
      <p:sp>
        <p:nvSpPr>
          <p:cNvPr id="80" name="Text Placeholder 7">
            <a:extLst>
              <a:ext uri="{FF2B5EF4-FFF2-40B4-BE49-F238E27FC236}">
                <a16:creationId xmlns:a16="http://schemas.microsoft.com/office/drawing/2014/main" id="{B54F1D7C-186D-4945-BD02-0E651F9B771D}"/>
              </a:ext>
            </a:extLst>
          </p:cNvPr>
          <p:cNvSpPr>
            <a:spLocks noGrp="1"/>
          </p:cNvSpPr>
          <p:nvPr>
            <p:ph type="body" sz="quarter" idx="54" hasCustomPrompt="1"/>
          </p:nvPr>
        </p:nvSpPr>
        <p:spPr>
          <a:xfrm>
            <a:off x="8179966" y="2777381"/>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81" name="Text Placeholder 7">
            <a:extLst>
              <a:ext uri="{FF2B5EF4-FFF2-40B4-BE49-F238E27FC236}">
                <a16:creationId xmlns:a16="http://schemas.microsoft.com/office/drawing/2014/main" id="{C9A1761D-A21D-4494-B2D0-903257190979}"/>
              </a:ext>
            </a:extLst>
          </p:cNvPr>
          <p:cNvSpPr>
            <a:spLocks noGrp="1"/>
          </p:cNvSpPr>
          <p:nvPr>
            <p:ph type="body" sz="quarter" idx="55" hasCustomPrompt="1"/>
          </p:nvPr>
        </p:nvSpPr>
        <p:spPr>
          <a:xfrm>
            <a:off x="8225272" y="4484682"/>
            <a:ext cx="1339597"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Colin Cooke</a:t>
            </a:r>
          </a:p>
        </p:txBody>
      </p:sp>
      <p:sp>
        <p:nvSpPr>
          <p:cNvPr id="82" name="Text Placeholder 7">
            <a:extLst>
              <a:ext uri="{FF2B5EF4-FFF2-40B4-BE49-F238E27FC236}">
                <a16:creationId xmlns:a16="http://schemas.microsoft.com/office/drawing/2014/main" id="{CF467CE5-7505-4452-BDB4-2ABAEA6B9789}"/>
              </a:ext>
            </a:extLst>
          </p:cNvPr>
          <p:cNvSpPr>
            <a:spLocks noGrp="1"/>
          </p:cNvSpPr>
          <p:nvPr>
            <p:ph type="body" sz="quarter" idx="56" hasCustomPrompt="1"/>
          </p:nvPr>
        </p:nvSpPr>
        <p:spPr>
          <a:xfrm>
            <a:off x="8225272" y="4754891"/>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83" name="Rectangle 82">
            <a:extLst>
              <a:ext uri="{FF2B5EF4-FFF2-40B4-BE49-F238E27FC236}">
                <a16:creationId xmlns:a16="http://schemas.microsoft.com/office/drawing/2014/main" id="{E53C6859-98F1-4547-9DF5-D744EC5B7121}"/>
              </a:ext>
            </a:extLst>
          </p:cNvPr>
          <p:cNvSpPr/>
          <p:nvPr userDrawn="1"/>
        </p:nvSpPr>
        <p:spPr>
          <a:xfrm>
            <a:off x="546215" y="5009297"/>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Picture Placeholder 10">
            <a:extLst>
              <a:ext uri="{FF2B5EF4-FFF2-40B4-BE49-F238E27FC236}">
                <a16:creationId xmlns:a16="http://schemas.microsoft.com/office/drawing/2014/main" id="{4272B332-E908-4FD1-B52F-A5BD4B755DBC}"/>
              </a:ext>
            </a:extLst>
          </p:cNvPr>
          <p:cNvSpPr>
            <a:spLocks noGrp="1"/>
          </p:cNvSpPr>
          <p:nvPr>
            <p:ph type="pic" sz="quarter" idx="57"/>
          </p:nvPr>
        </p:nvSpPr>
        <p:spPr>
          <a:xfrm>
            <a:off x="666334" y="5082398"/>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85" name="Rectangle 84">
            <a:extLst>
              <a:ext uri="{FF2B5EF4-FFF2-40B4-BE49-F238E27FC236}">
                <a16:creationId xmlns:a16="http://schemas.microsoft.com/office/drawing/2014/main" id="{E22954E3-57C6-417F-BA9A-8D1452CDF036}"/>
              </a:ext>
            </a:extLst>
          </p:cNvPr>
          <p:cNvSpPr/>
          <p:nvPr userDrawn="1"/>
        </p:nvSpPr>
        <p:spPr>
          <a:xfrm>
            <a:off x="1961388" y="5009297"/>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Picture Placeholder 10">
            <a:extLst>
              <a:ext uri="{FF2B5EF4-FFF2-40B4-BE49-F238E27FC236}">
                <a16:creationId xmlns:a16="http://schemas.microsoft.com/office/drawing/2014/main" id="{C148DD62-E180-4687-A772-718E8F1E0ADC}"/>
              </a:ext>
            </a:extLst>
          </p:cNvPr>
          <p:cNvSpPr>
            <a:spLocks noGrp="1"/>
          </p:cNvSpPr>
          <p:nvPr>
            <p:ph type="pic" sz="quarter" idx="58"/>
          </p:nvPr>
        </p:nvSpPr>
        <p:spPr>
          <a:xfrm>
            <a:off x="2081507" y="5082398"/>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87" name="Text Placeholder 7">
            <a:extLst>
              <a:ext uri="{FF2B5EF4-FFF2-40B4-BE49-F238E27FC236}">
                <a16:creationId xmlns:a16="http://schemas.microsoft.com/office/drawing/2014/main" id="{25DE7C7E-85B9-4525-BCF4-E20908FD42CC}"/>
              </a:ext>
            </a:extLst>
          </p:cNvPr>
          <p:cNvSpPr>
            <a:spLocks noGrp="1"/>
          </p:cNvSpPr>
          <p:nvPr>
            <p:ph type="body" sz="quarter" idx="59" hasCustomPrompt="1"/>
          </p:nvPr>
        </p:nvSpPr>
        <p:spPr>
          <a:xfrm>
            <a:off x="546215" y="6289375"/>
            <a:ext cx="1339596"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Joseph Garfield</a:t>
            </a:r>
          </a:p>
        </p:txBody>
      </p:sp>
      <p:sp>
        <p:nvSpPr>
          <p:cNvPr id="88" name="Text Placeholder 7">
            <a:extLst>
              <a:ext uri="{FF2B5EF4-FFF2-40B4-BE49-F238E27FC236}">
                <a16:creationId xmlns:a16="http://schemas.microsoft.com/office/drawing/2014/main" id="{0C5693C9-1B4F-4858-B452-7651CFBC604A}"/>
              </a:ext>
            </a:extLst>
          </p:cNvPr>
          <p:cNvSpPr>
            <a:spLocks noGrp="1"/>
          </p:cNvSpPr>
          <p:nvPr>
            <p:ph type="body" sz="quarter" idx="60" hasCustomPrompt="1"/>
          </p:nvPr>
        </p:nvSpPr>
        <p:spPr>
          <a:xfrm>
            <a:off x="546215" y="6559584"/>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89" name="Text Placeholder 7">
            <a:extLst>
              <a:ext uri="{FF2B5EF4-FFF2-40B4-BE49-F238E27FC236}">
                <a16:creationId xmlns:a16="http://schemas.microsoft.com/office/drawing/2014/main" id="{16DB2AF3-0270-4EE9-A648-F5A6BB7A2C80}"/>
              </a:ext>
            </a:extLst>
          </p:cNvPr>
          <p:cNvSpPr>
            <a:spLocks noGrp="1"/>
          </p:cNvSpPr>
          <p:nvPr>
            <p:ph type="body" sz="quarter" idx="61" hasCustomPrompt="1"/>
          </p:nvPr>
        </p:nvSpPr>
        <p:spPr>
          <a:xfrm>
            <a:off x="1961388" y="6289375"/>
            <a:ext cx="1339596"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Aidan Dhadda</a:t>
            </a:r>
          </a:p>
        </p:txBody>
      </p:sp>
      <p:sp>
        <p:nvSpPr>
          <p:cNvPr id="90" name="Text Placeholder 7">
            <a:extLst>
              <a:ext uri="{FF2B5EF4-FFF2-40B4-BE49-F238E27FC236}">
                <a16:creationId xmlns:a16="http://schemas.microsoft.com/office/drawing/2014/main" id="{B615F181-9D1E-4794-A84F-A30E2456FFD7}"/>
              </a:ext>
            </a:extLst>
          </p:cNvPr>
          <p:cNvSpPr>
            <a:spLocks noGrp="1"/>
          </p:cNvSpPr>
          <p:nvPr>
            <p:ph type="body" sz="quarter" idx="62" hasCustomPrompt="1"/>
          </p:nvPr>
        </p:nvSpPr>
        <p:spPr>
          <a:xfrm>
            <a:off x="1961388" y="6559584"/>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91" name="Rectangle 90">
            <a:extLst>
              <a:ext uri="{FF2B5EF4-FFF2-40B4-BE49-F238E27FC236}">
                <a16:creationId xmlns:a16="http://schemas.microsoft.com/office/drawing/2014/main" id="{39B8ED77-8B16-43FC-8477-206FA7F71B18}"/>
              </a:ext>
            </a:extLst>
          </p:cNvPr>
          <p:cNvSpPr/>
          <p:nvPr userDrawn="1"/>
        </p:nvSpPr>
        <p:spPr>
          <a:xfrm>
            <a:off x="3421103" y="5009297"/>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Picture Placeholder 10">
            <a:extLst>
              <a:ext uri="{FF2B5EF4-FFF2-40B4-BE49-F238E27FC236}">
                <a16:creationId xmlns:a16="http://schemas.microsoft.com/office/drawing/2014/main" id="{49C637A9-167F-46D7-9BB9-5A3E01699709}"/>
              </a:ext>
            </a:extLst>
          </p:cNvPr>
          <p:cNvSpPr>
            <a:spLocks noGrp="1"/>
          </p:cNvSpPr>
          <p:nvPr>
            <p:ph type="pic" sz="quarter" idx="63"/>
          </p:nvPr>
        </p:nvSpPr>
        <p:spPr>
          <a:xfrm>
            <a:off x="3541222" y="5082398"/>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95" name="Text Placeholder 7">
            <a:extLst>
              <a:ext uri="{FF2B5EF4-FFF2-40B4-BE49-F238E27FC236}">
                <a16:creationId xmlns:a16="http://schemas.microsoft.com/office/drawing/2014/main" id="{7F0A543C-3C25-40EC-9AF3-B5A8C9F870C4}"/>
              </a:ext>
            </a:extLst>
          </p:cNvPr>
          <p:cNvSpPr>
            <a:spLocks noGrp="1"/>
          </p:cNvSpPr>
          <p:nvPr>
            <p:ph type="body" sz="quarter" idx="65" hasCustomPrompt="1"/>
          </p:nvPr>
        </p:nvSpPr>
        <p:spPr>
          <a:xfrm>
            <a:off x="3421103" y="6289375"/>
            <a:ext cx="1339596"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Nathan</a:t>
            </a:r>
          </a:p>
        </p:txBody>
      </p:sp>
      <p:sp>
        <p:nvSpPr>
          <p:cNvPr id="96" name="Text Placeholder 7">
            <a:extLst>
              <a:ext uri="{FF2B5EF4-FFF2-40B4-BE49-F238E27FC236}">
                <a16:creationId xmlns:a16="http://schemas.microsoft.com/office/drawing/2014/main" id="{388999A8-E52B-41B0-A1F4-11F87C8575D7}"/>
              </a:ext>
            </a:extLst>
          </p:cNvPr>
          <p:cNvSpPr>
            <a:spLocks noGrp="1"/>
          </p:cNvSpPr>
          <p:nvPr>
            <p:ph type="body" sz="quarter" idx="66" hasCustomPrompt="1"/>
          </p:nvPr>
        </p:nvSpPr>
        <p:spPr>
          <a:xfrm>
            <a:off x="3421103" y="6559584"/>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99" name="Rectangle 98">
            <a:extLst>
              <a:ext uri="{FF2B5EF4-FFF2-40B4-BE49-F238E27FC236}">
                <a16:creationId xmlns:a16="http://schemas.microsoft.com/office/drawing/2014/main" id="{141A2552-40CE-4504-AA3F-8D09CEF0E5AA}"/>
              </a:ext>
            </a:extLst>
          </p:cNvPr>
          <p:cNvSpPr/>
          <p:nvPr userDrawn="1"/>
        </p:nvSpPr>
        <p:spPr>
          <a:xfrm>
            <a:off x="4880818" y="4999626"/>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Picture Placeholder 10">
            <a:extLst>
              <a:ext uri="{FF2B5EF4-FFF2-40B4-BE49-F238E27FC236}">
                <a16:creationId xmlns:a16="http://schemas.microsoft.com/office/drawing/2014/main" id="{0B2E9178-FE3A-4CE1-AF49-1E43B64752DD}"/>
              </a:ext>
            </a:extLst>
          </p:cNvPr>
          <p:cNvSpPr>
            <a:spLocks noGrp="1"/>
          </p:cNvSpPr>
          <p:nvPr>
            <p:ph type="pic" sz="quarter" idx="69"/>
          </p:nvPr>
        </p:nvSpPr>
        <p:spPr>
          <a:xfrm>
            <a:off x="5000937" y="5072727"/>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101" name="Text Placeholder 7">
            <a:extLst>
              <a:ext uri="{FF2B5EF4-FFF2-40B4-BE49-F238E27FC236}">
                <a16:creationId xmlns:a16="http://schemas.microsoft.com/office/drawing/2014/main" id="{14FF2163-DD99-4AD3-86E7-ACD81836BDBE}"/>
              </a:ext>
            </a:extLst>
          </p:cNvPr>
          <p:cNvSpPr>
            <a:spLocks noGrp="1"/>
          </p:cNvSpPr>
          <p:nvPr>
            <p:ph type="body" sz="quarter" idx="70" hasCustomPrompt="1"/>
          </p:nvPr>
        </p:nvSpPr>
        <p:spPr>
          <a:xfrm>
            <a:off x="4880818" y="6279704"/>
            <a:ext cx="1339596"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Callum Boards</a:t>
            </a:r>
          </a:p>
          <a:p>
            <a:pPr lvl="0"/>
            <a:r>
              <a:rPr lang="en-US"/>
              <a:t>r</a:t>
            </a:r>
          </a:p>
        </p:txBody>
      </p:sp>
      <p:sp>
        <p:nvSpPr>
          <p:cNvPr id="102" name="Text Placeholder 7">
            <a:extLst>
              <a:ext uri="{FF2B5EF4-FFF2-40B4-BE49-F238E27FC236}">
                <a16:creationId xmlns:a16="http://schemas.microsoft.com/office/drawing/2014/main" id="{9CA7641F-BECE-4A0E-B3E3-72EDE82B8812}"/>
              </a:ext>
            </a:extLst>
          </p:cNvPr>
          <p:cNvSpPr>
            <a:spLocks noGrp="1"/>
          </p:cNvSpPr>
          <p:nvPr>
            <p:ph type="body" sz="quarter" idx="71" hasCustomPrompt="1"/>
          </p:nvPr>
        </p:nvSpPr>
        <p:spPr>
          <a:xfrm>
            <a:off x="4880818" y="6549913"/>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103" name="Rectangle 102">
            <a:extLst>
              <a:ext uri="{FF2B5EF4-FFF2-40B4-BE49-F238E27FC236}">
                <a16:creationId xmlns:a16="http://schemas.microsoft.com/office/drawing/2014/main" id="{8AA64FC1-B87E-495D-B31F-8433139B3A4C}"/>
              </a:ext>
            </a:extLst>
          </p:cNvPr>
          <p:cNvSpPr/>
          <p:nvPr userDrawn="1"/>
        </p:nvSpPr>
        <p:spPr>
          <a:xfrm>
            <a:off x="9680935" y="3195082"/>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Picture Placeholder 10">
            <a:extLst>
              <a:ext uri="{FF2B5EF4-FFF2-40B4-BE49-F238E27FC236}">
                <a16:creationId xmlns:a16="http://schemas.microsoft.com/office/drawing/2014/main" id="{3407176E-3161-4BF9-B1A6-115D9A116138}"/>
              </a:ext>
            </a:extLst>
          </p:cNvPr>
          <p:cNvSpPr>
            <a:spLocks noGrp="1"/>
          </p:cNvSpPr>
          <p:nvPr>
            <p:ph type="pic" sz="quarter" idx="72"/>
          </p:nvPr>
        </p:nvSpPr>
        <p:spPr>
          <a:xfrm>
            <a:off x="9801054" y="3268183"/>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105" name="Text Placeholder 7">
            <a:extLst>
              <a:ext uri="{FF2B5EF4-FFF2-40B4-BE49-F238E27FC236}">
                <a16:creationId xmlns:a16="http://schemas.microsoft.com/office/drawing/2014/main" id="{AA72129E-52D4-46C7-B55C-3685E3CF7B05}"/>
              </a:ext>
            </a:extLst>
          </p:cNvPr>
          <p:cNvSpPr>
            <a:spLocks noGrp="1"/>
          </p:cNvSpPr>
          <p:nvPr>
            <p:ph type="body" sz="quarter" idx="73" hasCustomPrompt="1"/>
          </p:nvPr>
        </p:nvSpPr>
        <p:spPr>
          <a:xfrm>
            <a:off x="9684987" y="4481040"/>
            <a:ext cx="1339597"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Katie Badger</a:t>
            </a:r>
          </a:p>
        </p:txBody>
      </p:sp>
      <p:sp>
        <p:nvSpPr>
          <p:cNvPr id="106" name="Text Placeholder 7">
            <a:extLst>
              <a:ext uri="{FF2B5EF4-FFF2-40B4-BE49-F238E27FC236}">
                <a16:creationId xmlns:a16="http://schemas.microsoft.com/office/drawing/2014/main" id="{DF7DF424-C5C0-4DC7-B4E9-429BF93F84B3}"/>
              </a:ext>
            </a:extLst>
          </p:cNvPr>
          <p:cNvSpPr>
            <a:spLocks noGrp="1"/>
          </p:cNvSpPr>
          <p:nvPr>
            <p:ph type="body" sz="quarter" idx="74" hasCustomPrompt="1"/>
          </p:nvPr>
        </p:nvSpPr>
        <p:spPr>
          <a:xfrm>
            <a:off x="9684987" y="4751249"/>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
        <p:nvSpPr>
          <p:cNvPr id="107" name="Rectangle 106">
            <a:extLst>
              <a:ext uri="{FF2B5EF4-FFF2-40B4-BE49-F238E27FC236}">
                <a16:creationId xmlns:a16="http://schemas.microsoft.com/office/drawing/2014/main" id="{7783A530-887B-4167-92AA-66F0B4D16EB8}"/>
              </a:ext>
            </a:extLst>
          </p:cNvPr>
          <p:cNvSpPr/>
          <p:nvPr userDrawn="1"/>
        </p:nvSpPr>
        <p:spPr>
          <a:xfrm>
            <a:off x="8221220" y="5020655"/>
            <a:ext cx="1339596" cy="123469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Picture Placeholder 10">
            <a:extLst>
              <a:ext uri="{FF2B5EF4-FFF2-40B4-BE49-F238E27FC236}">
                <a16:creationId xmlns:a16="http://schemas.microsoft.com/office/drawing/2014/main" id="{282C17CC-B7E1-45FD-B93A-2C23675A9FBB}"/>
              </a:ext>
            </a:extLst>
          </p:cNvPr>
          <p:cNvSpPr>
            <a:spLocks noGrp="1"/>
          </p:cNvSpPr>
          <p:nvPr>
            <p:ph type="pic" sz="quarter" idx="75"/>
          </p:nvPr>
        </p:nvSpPr>
        <p:spPr>
          <a:xfrm>
            <a:off x="8341339" y="5093756"/>
            <a:ext cx="1096864" cy="1062574"/>
          </a:xfrm>
          <a:solidFill>
            <a:schemeClr val="accent6"/>
          </a:solidFill>
        </p:spPr>
        <p:txBody>
          <a:bodyPr>
            <a:normAutofit/>
          </a:bodyPr>
          <a:lstStyle>
            <a:lvl1pPr marL="0" indent="0">
              <a:buNone/>
              <a:defRPr sz="1100"/>
            </a:lvl1pPr>
          </a:lstStyle>
          <a:p>
            <a:r>
              <a:rPr lang="en-US"/>
              <a:t>Click icon to add picture</a:t>
            </a:r>
          </a:p>
        </p:txBody>
      </p:sp>
      <p:sp>
        <p:nvSpPr>
          <p:cNvPr id="109" name="Text Placeholder 7">
            <a:extLst>
              <a:ext uri="{FF2B5EF4-FFF2-40B4-BE49-F238E27FC236}">
                <a16:creationId xmlns:a16="http://schemas.microsoft.com/office/drawing/2014/main" id="{2FAEB34D-D0A5-4CB8-BC71-392E73562831}"/>
              </a:ext>
            </a:extLst>
          </p:cNvPr>
          <p:cNvSpPr>
            <a:spLocks noGrp="1"/>
          </p:cNvSpPr>
          <p:nvPr>
            <p:ph type="body" sz="quarter" idx="76" hasCustomPrompt="1"/>
          </p:nvPr>
        </p:nvSpPr>
        <p:spPr>
          <a:xfrm>
            <a:off x="8225272" y="6306613"/>
            <a:ext cx="1339597" cy="228600"/>
          </a:xfrm>
        </p:spPr>
        <p:txBody>
          <a:bodyPr>
            <a:noAutofit/>
          </a:bodyPr>
          <a:lstStyle>
            <a:lvl1pPr marL="0" indent="0" algn="ctr">
              <a:buNone/>
              <a:defRPr sz="11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Jagdeep</a:t>
            </a:r>
          </a:p>
        </p:txBody>
      </p:sp>
      <p:sp>
        <p:nvSpPr>
          <p:cNvPr id="110" name="Text Placeholder 7">
            <a:extLst>
              <a:ext uri="{FF2B5EF4-FFF2-40B4-BE49-F238E27FC236}">
                <a16:creationId xmlns:a16="http://schemas.microsoft.com/office/drawing/2014/main" id="{16C631F8-EC30-41D0-890A-2021E5DFC912}"/>
              </a:ext>
            </a:extLst>
          </p:cNvPr>
          <p:cNvSpPr>
            <a:spLocks noGrp="1"/>
          </p:cNvSpPr>
          <p:nvPr>
            <p:ph type="body" sz="quarter" idx="77" hasCustomPrompt="1"/>
          </p:nvPr>
        </p:nvSpPr>
        <p:spPr>
          <a:xfrm>
            <a:off x="8225272" y="6576822"/>
            <a:ext cx="1339596" cy="228600"/>
          </a:xfrm>
        </p:spPr>
        <p:txBody>
          <a:bodyPr>
            <a:noAutofit/>
          </a:bodyPr>
          <a:lstStyle>
            <a:lvl1pPr marL="0" indent="0" algn="ctr">
              <a:lnSpc>
                <a:spcPts val="1600"/>
              </a:lnSpc>
              <a:spcBef>
                <a:spcPts val="0"/>
              </a:spcBef>
              <a:buNone/>
              <a:defRPr sz="10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a:t>Title</a:t>
            </a:r>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a:t>BULLET 2</a:t>
            </a:r>
            <a:endParaRPr lang="en-ZA"/>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a:t>BULLET 3</a:t>
            </a:r>
            <a:endParaRPr lang="en-ZA"/>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a:t>BULLET 4</a:t>
            </a:r>
            <a:endParaRPr lang="en-ZA"/>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a:t>1</a:t>
            </a:r>
            <a:endParaRPr lang="en-ZA"/>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a:t>2</a:t>
            </a:r>
            <a:endParaRPr lang="en-ZA"/>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a:t>3</a:t>
            </a:r>
            <a:endParaRPr lang="en-ZA"/>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hyperlink" Target="http://www.lichfielddc.gov.uk/singlefrontdoor" TargetMode="Externa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hyperlink" Target="https://www.lichfielddc.gov.uk/benefits/apply-help-towards-council-tax-bill" TargetMode="External"/><Relationship Id="rId2" Type="http://schemas.openxmlformats.org/officeDocument/2006/relationships/image" Target="../media/image1.jpeg"/><Relationship Id="rId1" Type="http://schemas.openxmlformats.org/officeDocument/2006/relationships/slideLayout" Target="../slideLayouts/slideLayout9.xml"/><Relationship Id="rId4" Type="http://schemas.openxmlformats.org/officeDocument/2006/relationships/hyperlink" Target="https://www.lichfielddc.gov.uk/council-tax/council-tax-discounts-exemptions" TargetMode="External"/></Relationships>
</file>

<file path=ppt/slides/_rels/slide13.xml.rels><?xml version="1.0" encoding="UTF-8" standalone="yes"?>
<Relationships xmlns="http://schemas.openxmlformats.org/package/2006/relationships"><Relationship Id="rId2" Type="http://schemas.openxmlformats.org/officeDocument/2006/relationships/hyperlink" Target="https://www.lichfielddc.gov.uk/licensing-permits/i-need-licence/1" TargetMode="Externa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hyperlink" Target="https://www.lichfielddc.gov.uk/xfp/form/367" TargetMode="Externa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hyperlink" Target="mailto:ian.Edwards@lichfielddc.gov.uk" TargetMode="External"/><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hyperlink" Target="mailto:digital@lichfielddc.gov.uk" TargetMode="Externa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logo of a district&#10;&#10;Description automatically generated">
            <a:extLst>
              <a:ext uri="{FF2B5EF4-FFF2-40B4-BE49-F238E27FC236}">
                <a16:creationId xmlns:a16="http://schemas.microsoft.com/office/drawing/2014/main" id="{D5825A3C-7360-8FBD-9B49-7E1ABAD744CD}"/>
              </a:ext>
            </a:extLst>
          </p:cNvPr>
          <p:cNvPicPr>
            <a:picLocks noChangeAspect="1"/>
          </p:cNvPicPr>
          <p:nvPr/>
        </p:nvPicPr>
        <p:blipFill>
          <a:blip r:embed="rId2"/>
          <a:stretch>
            <a:fillRect/>
          </a:stretch>
        </p:blipFill>
        <p:spPr>
          <a:xfrm>
            <a:off x="8638903" y="3450767"/>
            <a:ext cx="2641047" cy="1388870"/>
          </a:xfrm>
          <a:prstGeom prst="rect">
            <a:avLst/>
          </a:prstGeom>
        </p:spPr>
      </p:pic>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2250634"/>
            <a:ext cx="4379976" cy="1774314"/>
          </a:xfrm>
        </p:spPr>
        <p:txBody>
          <a:bodyPr>
            <a:normAutofit fontScale="90000"/>
          </a:bodyPr>
          <a:lstStyle/>
          <a:p>
            <a:br>
              <a:rPr lang="en-US" cap="none" dirty="0">
                <a:solidFill>
                  <a:schemeClr val="accent2"/>
                </a:solidFill>
              </a:rPr>
            </a:br>
            <a:r>
              <a:rPr lang="en-US" cap="none" dirty="0">
                <a:solidFill>
                  <a:schemeClr val="accent2"/>
                </a:solidFill>
              </a:rPr>
              <a:t>Customer &amp; digital access strategy overview </a:t>
            </a:r>
            <a:br>
              <a:rPr lang="en-US" cap="none" dirty="0">
                <a:solidFill>
                  <a:schemeClr val="accent2"/>
                </a:solidFill>
              </a:rPr>
            </a:br>
            <a:r>
              <a:rPr lang="en-US" b="0" cap="none" dirty="0">
                <a:solidFill>
                  <a:schemeClr val="accent2"/>
                </a:solidFill>
              </a:rPr>
              <a:t>2024 - 2030</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4024948"/>
            <a:ext cx="4379976" cy="613370"/>
          </a:xfrm>
        </p:spPr>
        <p:txBody>
          <a:bodyPr vert="horz" lIns="91440" tIns="45720" rIns="91440" bIns="45720" rtlCol="0" anchor="t">
            <a:normAutofit/>
          </a:bodyPr>
          <a:lstStyle/>
          <a:p>
            <a:r>
              <a:rPr lang="en-US" sz="1400" dirty="0"/>
              <a:t>July 2024</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Slide Number Placeholder 84">
            <a:extLst>
              <a:ext uri="{FF2B5EF4-FFF2-40B4-BE49-F238E27FC236}">
                <a16:creationId xmlns:a16="http://schemas.microsoft.com/office/drawing/2014/main" id="{5EB842A5-6634-4B31-B78C-639CDAF543A1}"/>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10</a:t>
            </a:fld>
            <a:endParaRPr lang="en-US"/>
          </a:p>
        </p:txBody>
      </p:sp>
      <p:sp>
        <p:nvSpPr>
          <p:cNvPr id="17" name="TextBox 16">
            <a:extLst>
              <a:ext uri="{FF2B5EF4-FFF2-40B4-BE49-F238E27FC236}">
                <a16:creationId xmlns:a16="http://schemas.microsoft.com/office/drawing/2014/main" id="{071448F5-3FEA-45DF-B0FC-B27A587D3FE2}"/>
              </a:ext>
            </a:extLst>
          </p:cNvPr>
          <p:cNvSpPr txBox="1"/>
          <p:nvPr/>
        </p:nvSpPr>
        <p:spPr>
          <a:xfrm>
            <a:off x="325820" y="6356350"/>
            <a:ext cx="3356273" cy="246221"/>
          </a:xfrm>
          <a:prstGeom prst="rect">
            <a:avLst/>
          </a:prstGeom>
          <a:noFill/>
        </p:spPr>
        <p:txBody>
          <a:bodyPr wrap="square">
            <a:spAutoFit/>
          </a:bodyPr>
          <a:lstStyle/>
          <a:p>
            <a:pPr algn="l"/>
            <a:r>
              <a:rPr lang="en-ZA" sz="1000"/>
              <a:t>Customer &amp; digital access strategy</a:t>
            </a:r>
          </a:p>
        </p:txBody>
      </p:sp>
      <p:graphicFrame>
        <p:nvGraphicFramePr>
          <p:cNvPr id="21" name="Table 22">
            <a:extLst>
              <a:ext uri="{FF2B5EF4-FFF2-40B4-BE49-F238E27FC236}">
                <a16:creationId xmlns:a16="http://schemas.microsoft.com/office/drawing/2014/main" id="{3C15E024-7124-4AB2-B4DC-643C6CC5063F}"/>
              </a:ext>
            </a:extLst>
          </p:cNvPr>
          <p:cNvGraphicFramePr>
            <a:graphicFrameLocks noGrp="1"/>
          </p:cNvGraphicFramePr>
          <p:nvPr>
            <p:ph sz="quarter" idx="13"/>
            <p:extLst>
              <p:ext uri="{D42A27DB-BD31-4B8C-83A1-F6EECF244321}">
                <p14:modId xmlns:p14="http://schemas.microsoft.com/office/powerpoint/2010/main" val="2613732572"/>
              </p:ext>
            </p:extLst>
          </p:nvPr>
        </p:nvGraphicFramePr>
        <p:xfrm>
          <a:off x="325820" y="543447"/>
          <a:ext cx="11540356" cy="6187440"/>
        </p:xfrm>
        <a:graphic>
          <a:graphicData uri="http://schemas.openxmlformats.org/drawingml/2006/table">
            <a:tbl>
              <a:tblPr firstRow="1" bandRow="1">
                <a:tableStyleId>{5C22544A-7EE6-4342-B048-85BDC9FD1C3A}</a:tableStyleId>
              </a:tblPr>
              <a:tblGrid>
                <a:gridCol w="1920990">
                  <a:extLst>
                    <a:ext uri="{9D8B030D-6E8A-4147-A177-3AD203B41FA5}">
                      <a16:colId xmlns:a16="http://schemas.microsoft.com/office/drawing/2014/main" val="1619426051"/>
                    </a:ext>
                  </a:extLst>
                </a:gridCol>
                <a:gridCol w="5053733">
                  <a:extLst>
                    <a:ext uri="{9D8B030D-6E8A-4147-A177-3AD203B41FA5}">
                      <a16:colId xmlns:a16="http://schemas.microsoft.com/office/drawing/2014/main" val="1076294735"/>
                    </a:ext>
                  </a:extLst>
                </a:gridCol>
                <a:gridCol w="981511">
                  <a:extLst>
                    <a:ext uri="{9D8B030D-6E8A-4147-A177-3AD203B41FA5}">
                      <a16:colId xmlns:a16="http://schemas.microsoft.com/office/drawing/2014/main" val="674130882"/>
                    </a:ext>
                  </a:extLst>
                </a:gridCol>
                <a:gridCol w="870857">
                  <a:extLst>
                    <a:ext uri="{9D8B030D-6E8A-4147-A177-3AD203B41FA5}">
                      <a16:colId xmlns:a16="http://schemas.microsoft.com/office/drawing/2014/main" val="2228586247"/>
                    </a:ext>
                  </a:extLst>
                </a:gridCol>
                <a:gridCol w="993364">
                  <a:extLst>
                    <a:ext uri="{9D8B030D-6E8A-4147-A177-3AD203B41FA5}">
                      <a16:colId xmlns:a16="http://schemas.microsoft.com/office/drawing/2014/main" val="3352745434"/>
                    </a:ext>
                  </a:extLst>
                </a:gridCol>
                <a:gridCol w="845422">
                  <a:extLst>
                    <a:ext uri="{9D8B030D-6E8A-4147-A177-3AD203B41FA5}">
                      <a16:colId xmlns:a16="http://schemas.microsoft.com/office/drawing/2014/main" val="3739158563"/>
                    </a:ext>
                  </a:extLst>
                </a:gridCol>
                <a:gridCol w="874479">
                  <a:extLst>
                    <a:ext uri="{9D8B030D-6E8A-4147-A177-3AD203B41FA5}">
                      <a16:colId xmlns:a16="http://schemas.microsoft.com/office/drawing/2014/main" val="3592440463"/>
                    </a:ext>
                  </a:extLst>
                </a:gridCol>
              </a:tblGrid>
              <a:tr h="3271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Development</a:t>
                      </a:r>
                    </a:p>
                  </a:txBody>
                  <a:tcPr/>
                </a:tc>
                <a:tc>
                  <a:txBody>
                    <a:bodyPr/>
                    <a:lstStyle/>
                    <a:p>
                      <a:r>
                        <a:rPr lang="en-GB" sz="1200" dirty="0"/>
                        <a:t>What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dirty="0"/>
                        <a:t>When</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Who</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Customer  experience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Efficiency</a:t>
                      </a:r>
                    </a:p>
                    <a:p>
                      <a:endParaRPr lang="en-GB" sz="12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Data and security</a:t>
                      </a:r>
                    </a:p>
                  </a:txBody>
                  <a:tcPr/>
                </a:tc>
                <a:extLst>
                  <a:ext uri="{0D108BD9-81ED-4DB2-BD59-A6C34878D82A}">
                    <a16:rowId xmlns:a16="http://schemas.microsoft.com/office/drawing/2014/main" val="208290246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New website design and search engine</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Launch a new website that is clearer and easy to use, with reduced/streamlined content. Launch enhanced search engine that makes finding information easier and promotes top campaigns and links. This will help to reduce call volumes with information easier to find.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August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243125144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WhatsApp customer services</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Launch WhatsApp customer service which integrates into 8x8 and allows customers to send queries to the customer services team which will be answered from within the contact centre technology</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September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CS and 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p>
                      <a:pPr algn="ct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4124495832"/>
                  </a:ext>
                </a:extLst>
              </a:tr>
              <a:tr h="0">
                <a:tc>
                  <a:txBody>
                    <a:bodyPr/>
                    <a:lstStyle/>
                    <a:p>
                      <a:pPr marL="0" lvl="0" indent="0" algn="l">
                        <a:lnSpc>
                          <a:spcPct val="100000"/>
                        </a:lnSpc>
                        <a:spcBef>
                          <a:spcPts val="0"/>
                        </a:spcBef>
                        <a:spcAft>
                          <a:spcPts val="0"/>
                        </a:spcAft>
                        <a:buNone/>
                      </a:pPr>
                      <a:r>
                        <a:rPr lang="en-US" sz="1000" b="1" dirty="0"/>
                        <a:t>Video customer services</a:t>
                      </a:r>
                      <a:endParaRPr lang="en-US" dirty="0"/>
                    </a:p>
                  </a:txBody>
                  <a:tcPr/>
                </a:tc>
                <a:tc>
                  <a:txBody>
                    <a:bodyPr/>
                    <a:lstStyle/>
                    <a:p>
                      <a:pPr marL="0" lvl="0" indent="0" algn="l">
                        <a:lnSpc>
                          <a:spcPct val="100000"/>
                        </a:lnSpc>
                        <a:spcBef>
                          <a:spcPts val="0"/>
                        </a:spcBef>
                        <a:spcAft>
                          <a:spcPts val="0"/>
                        </a:spcAft>
                        <a:buNone/>
                      </a:pPr>
                      <a:r>
                        <a:rPr lang="en-GB" sz="1000" dirty="0"/>
                        <a:t>Enable customer services team to support customers via video – for example contaminated bins.</a:t>
                      </a:r>
                    </a:p>
                  </a:txBody>
                  <a:tcPr/>
                </a:tc>
                <a:tc>
                  <a:txBody>
                    <a:bodyPr/>
                    <a:lstStyle/>
                    <a:p>
                      <a:pPr marL="0" marR="0" lvl="0" indent="0" algn="ctr" rtl="0">
                        <a:lnSpc>
                          <a:spcPct val="100000"/>
                        </a:lnSpc>
                        <a:spcBef>
                          <a:spcPts val="0"/>
                        </a:spcBef>
                        <a:spcAft>
                          <a:spcPts val="0"/>
                        </a:spcAft>
                        <a:buClrTx/>
                        <a:buSzTx/>
                        <a:buFontTx/>
                        <a:buNone/>
                      </a:pPr>
                      <a:r>
                        <a:rPr lang="en-GB" sz="1000" b="1" dirty="0">
                          <a:solidFill>
                            <a:schemeClr val="accent1">
                              <a:lumMod val="75000"/>
                            </a:schemeClr>
                          </a:solidFill>
                        </a:rPr>
                        <a:t>September 2024</a:t>
                      </a:r>
                      <a:endParaRPr lang="en-US" dirty="0"/>
                    </a:p>
                  </a:txBody>
                  <a:tcPr/>
                </a:tc>
                <a:tc>
                  <a:txBody>
                    <a:bodyPr/>
                    <a:lstStyle/>
                    <a:p>
                      <a:pPr marL="0" marR="0" lvl="0" indent="0" algn="ctr" rtl="0">
                        <a:lnSpc>
                          <a:spcPct val="100000"/>
                        </a:lnSpc>
                        <a:spcBef>
                          <a:spcPts val="0"/>
                        </a:spcBef>
                        <a:spcAft>
                          <a:spcPts val="0"/>
                        </a:spcAft>
                        <a:buClrTx/>
                        <a:buSzTx/>
                        <a:buFontTx/>
                        <a:buNone/>
                      </a:pPr>
                      <a:r>
                        <a:rPr lang="en-GB" sz="1000" b="1" dirty="0">
                          <a:solidFill>
                            <a:schemeClr val="accent1">
                              <a:lumMod val="75000"/>
                            </a:schemeClr>
                          </a:solidFill>
                        </a:rPr>
                        <a:t>CS team</a:t>
                      </a:r>
                      <a:endParaRPr lang="en-GB" sz="1000" b="1" dirty="0">
                        <a:solidFill>
                          <a:schemeClr val="accent2"/>
                        </a:solidFill>
                      </a:endParaRPr>
                    </a:p>
                  </a:txBody>
                  <a:tcPr/>
                </a:tc>
                <a:tc>
                  <a:txBody>
                    <a:bodyPr/>
                    <a:lstStyle/>
                    <a:p>
                      <a:pPr marL="0" marR="0" lvl="0" indent="0" algn="ctr" defTabSz="914400" rtl="0">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US" dirty="0">
                        <a:sym typeface="Wingdings" panose="05000000000000000000" pitchFamily="2" charset="2"/>
                      </a:endParaRPr>
                    </a:p>
                  </a:txBody>
                  <a:tcPr/>
                </a:tc>
                <a:tc>
                  <a:txBody>
                    <a:bodyPr/>
                    <a:lstStyle/>
                    <a:p>
                      <a:pPr marL="0" marR="0" lvl="0" indent="0" algn="ctr" defTabSz="914400" rtl="0">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US" dirty="0">
                        <a:sym typeface="Wingdings" panose="05000000000000000000" pitchFamily="2" charset="2"/>
                      </a:endParaRPr>
                    </a:p>
                  </a:txBody>
                  <a:tcPr/>
                </a:tc>
                <a:tc>
                  <a:txBody>
                    <a:bodyPr/>
                    <a:lstStyle/>
                    <a:p>
                      <a:pPr lvl="0" algn="ctr">
                        <a:buNone/>
                      </a:pPr>
                      <a:endParaRPr lang="en-GB" sz="1200" b="1">
                        <a:solidFill>
                          <a:schemeClr val="accent1">
                            <a:lumMod val="75000"/>
                          </a:schemeClr>
                        </a:solidFill>
                      </a:endParaRPr>
                    </a:p>
                  </a:txBody>
                  <a:tcPr/>
                </a:tc>
                <a:extLst>
                  <a:ext uri="{0D108BD9-81ED-4DB2-BD59-A6C34878D82A}">
                    <a16:rowId xmlns:a16="http://schemas.microsoft.com/office/drawing/2014/main" val="285923761"/>
                  </a:ext>
                </a:extLst>
              </a:tr>
              <a:tr h="0">
                <a:tc>
                  <a:txBody>
                    <a:bodyPr/>
                    <a:lstStyle/>
                    <a:p>
                      <a:pPr marL="0" marR="0" lvl="0" indent="0" algn="l" rtl="0" eaLnBrk="1" fontAlgn="auto" latinLnBrk="0" hangingPunct="1">
                        <a:lnSpc>
                          <a:spcPct val="100000"/>
                        </a:lnSpc>
                        <a:spcBef>
                          <a:spcPts val="0"/>
                        </a:spcBef>
                        <a:spcAft>
                          <a:spcPts val="0"/>
                        </a:spcAft>
                        <a:buClrTx/>
                        <a:buSzTx/>
                        <a:buFontTx/>
                        <a:buNone/>
                      </a:pPr>
                      <a:r>
                        <a:rPr lang="en-US" sz="1000" b="1" dirty="0"/>
                        <a:t>Online translation tool and enhanced live chat translation </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Launch an online translation tool to support refugees to our district and an enhanced live chat, featuring all key languages including Ukrainian (subject to supplier agreement).</a:t>
                      </a:r>
                    </a:p>
                  </a:txBody>
                  <a:tcPr/>
                </a:tc>
                <a:tc>
                  <a:txBody>
                    <a:bodyPr/>
                    <a:lstStyle/>
                    <a:p>
                      <a:pPr marL="0" marR="0" lvl="0" indent="0" algn="ctr" rtl="0" eaLnBrk="1" fontAlgn="auto" latinLnBrk="0" hangingPunct="1">
                        <a:lnSpc>
                          <a:spcPct val="100000"/>
                        </a:lnSpc>
                        <a:spcBef>
                          <a:spcPts val="0"/>
                        </a:spcBef>
                        <a:spcAft>
                          <a:spcPts val="0"/>
                        </a:spcAft>
                        <a:buClrTx/>
                        <a:buSzTx/>
                        <a:buFontTx/>
                        <a:buNone/>
                      </a:pPr>
                      <a:r>
                        <a:rPr lang="en-GB" sz="1000" b="1" kern="1200" dirty="0">
                          <a:solidFill>
                            <a:schemeClr val="accent1">
                              <a:lumMod val="75000"/>
                            </a:schemeClr>
                          </a:solidFill>
                          <a:latin typeface="+mn-lt"/>
                          <a:ea typeface="+mn-ea"/>
                          <a:cs typeface="+mn-cs"/>
                        </a:rPr>
                        <a:t>December 2024 </a:t>
                      </a:r>
                      <a:endParaRPr lang="en-GB" sz="1000" b="1" kern="1200" dirty="0" err="1">
                        <a:solidFill>
                          <a:schemeClr val="accent1">
                            <a:lumMod val="75000"/>
                          </a:schemeClr>
                        </a:solidFill>
                        <a:latin typeface="+mn-lt"/>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70319393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Commission reception services from Citizens Advice Bureau </a:t>
                      </a:r>
                      <a:r>
                        <a:rPr lang="en-GB" sz="1000" b="1" dirty="0">
                          <a:solidFill>
                            <a:schemeClr val="accent2"/>
                          </a:solidFill>
                        </a:rPr>
                        <a:t>Not yet approved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1"/>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Commission front facing reception services from Citizens Advice Bureau to enable greater capacity on the phones and an enhanced reception service, through the use of a volunteer workforce who can support staffing to enhance provision, including floorwalking and enhanced appointment bookings.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December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CS team</a:t>
                      </a:r>
                      <a:endParaRPr lang="en-GB" sz="1000" b="1" dirty="0">
                        <a:solidFill>
                          <a:schemeClr val="accent2"/>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1740160177"/>
                  </a:ext>
                </a:extLst>
              </a:tr>
              <a:tr h="0">
                <a:tc>
                  <a:txBody>
                    <a:bodyPr/>
                    <a:lstStyle/>
                    <a:p>
                      <a:pPr marL="0" lvl="0" indent="0" algn="l">
                        <a:lnSpc>
                          <a:spcPct val="100000"/>
                        </a:lnSpc>
                        <a:spcBef>
                          <a:spcPts val="0"/>
                        </a:spcBef>
                        <a:spcAft>
                          <a:spcPts val="0"/>
                        </a:spcAft>
                        <a:buNone/>
                      </a:pPr>
                      <a:r>
                        <a:rPr lang="en-US" sz="1000" b="1" dirty="0"/>
                        <a:t>Email integration 8x8</a:t>
                      </a:r>
                      <a:br>
                        <a:rPr lang="en-US" sz="1000" b="1" dirty="0"/>
                      </a:br>
                      <a:endParaRPr lang="en-GB" sz="1000" b="1" i="0" u="none" strike="noStrike" noProof="0" dirty="0">
                        <a:solidFill>
                          <a:schemeClr val="accent2"/>
                        </a:solidFill>
                        <a:latin typeface="Avenir Next LT Pro Light"/>
                      </a:endParaRPr>
                    </a:p>
                  </a:txBody>
                  <a:tcPr/>
                </a:tc>
                <a:tc>
                  <a:txBody>
                    <a:bodyPr/>
                    <a:lstStyle/>
                    <a:p>
                      <a:pPr marL="0" lvl="0" indent="0" algn="l">
                        <a:lnSpc>
                          <a:spcPct val="100000"/>
                        </a:lnSpc>
                        <a:spcBef>
                          <a:spcPts val="0"/>
                        </a:spcBef>
                        <a:spcAft>
                          <a:spcPts val="0"/>
                        </a:spcAft>
                        <a:buNone/>
                      </a:pPr>
                      <a:r>
                        <a:rPr lang="en-GB" sz="1000" dirty="0"/>
                        <a:t>Allow emails to feed into the 8x8 system to be managed by customer services - seamless integration.</a:t>
                      </a:r>
                      <a:endParaRPr lang="en-US" dirty="0"/>
                    </a:p>
                  </a:txBody>
                  <a:tcPr/>
                </a:tc>
                <a:tc>
                  <a:txBody>
                    <a:bodyPr/>
                    <a:lstStyle/>
                    <a:p>
                      <a:pPr marL="0" marR="0" lvl="0" indent="0" algn="ctr" rtl="0">
                        <a:lnSpc>
                          <a:spcPct val="100000"/>
                        </a:lnSpc>
                        <a:spcBef>
                          <a:spcPts val="0"/>
                        </a:spcBef>
                        <a:spcAft>
                          <a:spcPts val="0"/>
                        </a:spcAft>
                        <a:buClrTx/>
                        <a:buSzTx/>
                        <a:buFontTx/>
                        <a:buNone/>
                      </a:pPr>
                      <a:r>
                        <a:rPr lang="en-GB" sz="1000" b="1" dirty="0">
                          <a:solidFill>
                            <a:schemeClr val="accent1">
                              <a:lumMod val="75000"/>
                            </a:schemeClr>
                          </a:solidFill>
                        </a:rPr>
                        <a:t>December 2024</a:t>
                      </a:r>
                      <a:endParaRPr lang="en-US" dirty="0"/>
                    </a:p>
                  </a:txBody>
                  <a:tcPr/>
                </a:tc>
                <a:tc>
                  <a:txBody>
                    <a:bodyPr/>
                    <a:lstStyle/>
                    <a:p>
                      <a:pPr marL="0" marR="0" lvl="0" indent="0" algn="ctr" rtl="0">
                        <a:lnSpc>
                          <a:spcPct val="100000"/>
                        </a:lnSpc>
                        <a:spcBef>
                          <a:spcPts val="0"/>
                        </a:spcBef>
                        <a:spcAft>
                          <a:spcPts val="0"/>
                        </a:spcAft>
                        <a:buClrTx/>
                        <a:buSzTx/>
                        <a:buFontTx/>
                        <a:buNone/>
                      </a:pPr>
                      <a:r>
                        <a:rPr lang="en-GB" sz="1000" b="1" dirty="0">
                          <a:solidFill>
                            <a:schemeClr val="accent1">
                              <a:lumMod val="75000"/>
                            </a:schemeClr>
                          </a:solidFill>
                        </a:rPr>
                        <a:t>CS and digital team</a:t>
                      </a:r>
                      <a:endParaRPr lang="en-US" dirty="0"/>
                    </a:p>
                  </a:txBody>
                  <a:tcPr/>
                </a:tc>
                <a:tc>
                  <a:txBody>
                    <a:bodyPr/>
                    <a:lstStyle/>
                    <a:p>
                      <a:pPr marL="0" marR="0" lvl="0" indent="0" algn="ctr" rtl="0">
                        <a:lnSpc>
                          <a:spcPct val="100000"/>
                        </a:lnSpc>
                        <a:spcBef>
                          <a:spcPts val="0"/>
                        </a:spcBef>
                        <a:spcAft>
                          <a:spcPts val="0"/>
                        </a:spcAft>
                        <a:buClrTx/>
                        <a:buSzTx/>
                        <a:buFontTx/>
                        <a:buNone/>
                      </a:pPr>
                      <a:r>
                        <a:rPr lang="en-GB" sz="1200" b="1" dirty="0">
                          <a:solidFill>
                            <a:schemeClr val="accent1">
                              <a:lumMod val="75000"/>
                            </a:schemeClr>
                          </a:solidFill>
                          <a:sym typeface="Wingdings" panose="05000000000000000000" pitchFamily="2" charset="2"/>
                        </a:rPr>
                        <a:t></a:t>
                      </a:r>
                      <a:endParaRPr lang="en-US" dirty="0"/>
                    </a:p>
                  </a:txBody>
                  <a:tcPr/>
                </a:tc>
                <a:tc>
                  <a:txBody>
                    <a:bodyPr/>
                    <a:lstStyle/>
                    <a:p>
                      <a:pPr marL="0" marR="0" lvl="0" indent="0" algn="ctr" defTabSz="914400" rtl="0">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US" dirty="0"/>
                    </a:p>
                  </a:txBody>
                  <a:tcPr/>
                </a:tc>
                <a:tc>
                  <a:txBody>
                    <a:bodyPr/>
                    <a:lstStyle/>
                    <a:p>
                      <a:pPr marL="0" marR="0" lvl="0" indent="0" algn="ctr" rtl="0">
                        <a:lnSpc>
                          <a:spcPct val="100000"/>
                        </a:lnSpc>
                        <a:spcBef>
                          <a:spcPts val="0"/>
                        </a:spcBef>
                        <a:spcAft>
                          <a:spcPts val="0"/>
                        </a:spcAft>
                        <a:buClrTx/>
                        <a:buSzTx/>
                        <a:buFontTx/>
                        <a:buNone/>
                      </a:pPr>
                      <a:r>
                        <a:rPr lang="en-GB" sz="1200" b="1" dirty="0">
                          <a:solidFill>
                            <a:schemeClr val="accent1">
                              <a:lumMod val="75000"/>
                            </a:schemeClr>
                          </a:solidFill>
                          <a:sym typeface="Wingdings" panose="05000000000000000000" pitchFamily="2" charset="2"/>
                        </a:rPr>
                        <a:t></a:t>
                      </a:r>
                      <a:endParaRPr lang="en-US" dirty="0"/>
                    </a:p>
                  </a:txBody>
                  <a:tcPr/>
                </a:tc>
                <a:extLst>
                  <a:ext uri="{0D108BD9-81ED-4DB2-BD59-A6C34878D82A}">
                    <a16:rowId xmlns:a16="http://schemas.microsoft.com/office/drawing/2014/main" val="323802420"/>
                  </a:ext>
                </a:extLst>
              </a:tr>
              <a:tr h="0">
                <a:tc>
                  <a:txBody>
                    <a:bodyPr/>
                    <a:lstStyle/>
                    <a:p>
                      <a:pPr marL="0" marR="0" lvl="0" indent="0" algn="l" rtl="0" eaLnBrk="1" fontAlgn="auto" latinLnBrk="0" hangingPunct="1">
                        <a:lnSpc>
                          <a:spcPct val="100000"/>
                        </a:lnSpc>
                        <a:spcBef>
                          <a:spcPts val="0"/>
                        </a:spcBef>
                        <a:spcAft>
                          <a:spcPts val="0"/>
                        </a:spcAft>
                        <a:buClrTx/>
                        <a:buSzTx/>
                        <a:buFontTx/>
                        <a:buNone/>
                      </a:pPr>
                      <a:r>
                        <a:rPr lang="en-US" sz="1000" b="1" dirty="0"/>
                        <a:t>Voice recognition through contact </a:t>
                      </a:r>
                      <a:r>
                        <a:rPr lang="en-US" sz="1000" b="1" dirty="0" err="1"/>
                        <a:t>centre</a:t>
                      </a:r>
                      <a:r>
                        <a:rPr lang="en-US" sz="1000" b="1" dirty="0"/>
                        <a:t> </a:t>
                      </a:r>
                      <a:br>
                        <a:rPr lang="en-US" sz="1000" b="1" dirty="0"/>
                      </a:br>
                      <a:r>
                        <a:rPr lang="en-GB" sz="1000" b="1" dirty="0">
                          <a:solidFill>
                            <a:schemeClr val="accent2"/>
                          </a:solidFill>
                        </a:rPr>
                        <a:t>Not yet approved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1"/>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Develop voice recognition and robotic responses on telephone lines to handle basic enquiries such as ‘how do I pay my council tax’, ‘when will my bin be collected’ and ‘how do I pay a parking fine’, to reduce the number of callers than need to be handled by a person and reduce queues on the line.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March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CS and digital team</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000" b="1">
                        <a:solidFill>
                          <a:schemeClr val="accent2"/>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p>
                      <a:pPr algn="ct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379747844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Enhanced my account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Improve and better promote My Account as a place for customers to keep up to date on all their interactions with the council – include enhanced council tax and benefit services, as well as ‘near me’ functionality. </a:t>
                      </a:r>
                    </a:p>
                  </a:txBody>
                  <a:tcPr/>
                </a:tc>
                <a:tc>
                  <a:txBody>
                    <a:bodyPr/>
                    <a:lstStyle/>
                    <a:p>
                      <a:pPr marL="0" marR="0" lvl="0" indent="0" algn="ctr" rtl="0" eaLnBrk="1" fontAlgn="auto" latinLnBrk="0" hangingPunct="1">
                        <a:lnSpc>
                          <a:spcPct val="100000"/>
                        </a:lnSpc>
                        <a:spcBef>
                          <a:spcPts val="0"/>
                        </a:spcBef>
                        <a:spcAft>
                          <a:spcPts val="0"/>
                        </a:spcAft>
                        <a:buClrTx/>
                        <a:buSzTx/>
                        <a:buFontTx/>
                        <a:buNone/>
                      </a:pPr>
                      <a:r>
                        <a:rPr lang="en-GB" sz="1000" b="1" kern="1200" dirty="0">
                          <a:solidFill>
                            <a:schemeClr val="accent1">
                              <a:lumMod val="75000"/>
                            </a:schemeClr>
                          </a:solidFill>
                          <a:latin typeface="+mn-lt"/>
                          <a:ea typeface="+mn-ea"/>
                          <a:cs typeface="+mn-cs"/>
                        </a:rPr>
                        <a:t>March 2025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Digital team</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0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p>
                      <a:pPr algn="ct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p>
                      <a:pPr algn="ctr"/>
                      <a:endParaRPr lang="en-GB" sz="1200" b="1">
                        <a:solidFill>
                          <a:schemeClr val="accent1">
                            <a:lumMod val="75000"/>
                          </a:schemeClr>
                        </a:solidFill>
                      </a:endParaRPr>
                    </a:p>
                  </a:txBody>
                  <a:tcPr/>
                </a:tc>
                <a:extLst>
                  <a:ext uri="{0D108BD9-81ED-4DB2-BD59-A6C34878D82A}">
                    <a16:rowId xmlns:a16="http://schemas.microsoft.com/office/drawing/2014/main" val="39421826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Maintain and enhance single form</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Ensure that the single form is updated ongoing to reflect new online processes.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Ongoing</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4765315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Continued development of live chat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Continue to develop live chat, and the team’s skills to utilise it to its full potential, including enhanced translation.</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Ongoing</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CS and 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26736669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Continued roll out of Single Front Door</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Progress Single Front Door roll-outs in partnership with Staffordshire County Council – </a:t>
                      </a:r>
                      <a:r>
                        <a:rPr lang="en-GB" sz="1000" dirty="0">
                          <a:hlinkClick r:id="rId2"/>
                        </a:rPr>
                        <a:t>www.lichfielddc.gov.uk/singlefrontdoor</a:t>
                      </a:r>
                      <a:r>
                        <a:rPr lang="en-GB" sz="1000" dirty="0"/>
                        <a:t>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Ongoing</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CS and 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extLst>
                  <a:ext uri="{0D108BD9-81ED-4DB2-BD59-A6C34878D82A}">
                    <a16:rowId xmlns:a16="http://schemas.microsoft.com/office/drawing/2014/main" val="3265789545"/>
                  </a:ext>
                </a:extLst>
              </a:tr>
            </a:tbl>
          </a:graphicData>
        </a:graphic>
      </p:graphicFrame>
      <p:sp>
        <p:nvSpPr>
          <p:cNvPr id="5" name="TextBox 4">
            <a:extLst>
              <a:ext uri="{FF2B5EF4-FFF2-40B4-BE49-F238E27FC236}">
                <a16:creationId xmlns:a16="http://schemas.microsoft.com/office/drawing/2014/main" id="{FD767B14-8550-49E1-B3DF-E8233E16D548}"/>
              </a:ext>
            </a:extLst>
          </p:cNvPr>
          <p:cNvSpPr txBox="1"/>
          <p:nvPr/>
        </p:nvSpPr>
        <p:spPr>
          <a:xfrm>
            <a:off x="436080" y="173746"/>
            <a:ext cx="6858994" cy="369332"/>
          </a:xfrm>
          <a:prstGeom prst="rect">
            <a:avLst/>
          </a:prstGeom>
          <a:noFill/>
        </p:spPr>
        <p:txBody>
          <a:bodyPr wrap="none" rtlCol="0">
            <a:spAutoFit/>
          </a:bodyPr>
          <a:lstStyle/>
          <a:p>
            <a:r>
              <a:rPr lang="en-GB" b="1"/>
              <a:t>Customer services &amp; digital </a:t>
            </a:r>
            <a:r>
              <a:rPr lang="en-GB"/>
              <a:t>- providing support to our customers</a:t>
            </a:r>
          </a:p>
        </p:txBody>
      </p:sp>
    </p:spTree>
    <p:extLst>
      <p:ext uri="{BB962C8B-B14F-4D97-AF65-F5344CB8AC3E}">
        <p14:creationId xmlns:p14="http://schemas.microsoft.com/office/powerpoint/2010/main" val="24499408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Slide Number Placeholder 84">
            <a:extLst>
              <a:ext uri="{FF2B5EF4-FFF2-40B4-BE49-F238E27FC236}">
                <a16:creationId xmlns:a16="http://schemas.microsoft.com/office/drawing/2014/main" id="{5EB842A5-6634-4B31-B78C-639CDAF543A1}"/>
              </a:ext>
            </a:extLst>
          </p:cNvPr>
          <p:cNvSpPr>
            <a:spLocks noGrp="1"/>
          </p:cNvSpPr>
          <p:nvPr>
            <p:ph type="sldNum" sz="quarter" idx="12"/>
          </p:nvPr>
        </p:nvSpPr>
        <p:spPr/>
        <p:txBody>
          <a:bodyPr/>
          <a:lstStyle/>
          <a:p>
            <a:fld id="{B5CEABB6-07DC-46E8-9B57-56EC44A396E5}" type="slidenum">
              <a:rPr lang="en-US" smtClean="0"/>
              <a:pPr/>
              <a:t>11</a:t>
            </a:fld>
            <a:endParaRPr lang="en-US"/>
          </a:p>
        </p:txBody>
      </p:sp>
      <p:graphicFrame>
        <p:nvGraphicFramePr>
          <p:cNvPr id="21" name="Table 22">
            <a:extLst>
              <a:ext uri="{FF2B5EF4-FFF2-40B4-BE49-F238E27FC236}">
                <a16:creationId xmlns:a16="http://schemas.microsoft.com/office/drawing/2014/main" id="{3C15E024-7124-4AB2-B4DC-643C6CC5063F}"/>
              </a:ext>
            </a:extLst>
          </p:cNvPr>
          <p:cNvGraphicFramePr>
            <a:graphicFrameLocks noGrp="1"/>
          </p:cNvGraphicFramePr>
          <p:nvPr>
            <p:ph sz="quarter" idx="4294967295"/>
            <p:extLst>
              <p:ext uri="{D42A27DB-BD31-4B8C-83A1-F6EECF244321}">
                <p14:modId xmlns:p14="http://schemas.microsoft.com/office/powerpoint/2010/main" val="1492969002"/>
              </p:ext>
            </p:extLst>
          </p:nvPr>
        </p:nvGraphicFramePr>
        <p:xfrm>
          <a:off x="436080" y="666595"/>
          <a:ext cx="11540360" cy="1554480"/>
        </p:xfrm>
        <a:graphic>
          <a:graphicData uri="http://schemas.openxmlformats.org/drawingml/2006/table">
            <a:tbl>
              <a:tblPr firstRow="1" bandRow="1">
                <a:tableStyleId>{5C22544A-7EE6-4342-B048-85BDC9FD1C3A}</a:tableStyleId>
              </a:tblPr>
              <a:tblGrid>
                <a:gridCol w="2051532">
                  <a:extLst>
                    <a:ext uri="{9D8B030D-6E8A-4147-A177-3AD203B41FA5}">
                      <a16:colId xmlns:a16="http://schemas.microsoft.com/office/drawing/2014/main" val="1619426051"/>
                    </a:ext>
                  </a:extLst>
                </a:gridCol>
                <a:gridCol w="4923192">
                  <a:extLst>
                    <a:ext uri="{9D8B030D-6E8A-4147-A177-3AD203B41FA5}">
                      <a16:colId xmlns:a16="http://schemas.microsoft.com/office/drawing/2014/main" val="1076294735"/>
                    </a:ext>
                  </a:extLst>
                </a:gridCol>
                <a:gridCol w="981512">
                  <a:extLst>
                    <a:ext uri="{9D8B030D-6E8A-4147-A177-3AD203B41FA5}">
                      <a16:colId xmlns:a16="http://schemas.microsoft.com/office/drawing/2014/main" val="674130882"/>
                    </a:ext>
                  </a:extLst>
                </a:gridCol>
                <a:gridCol w="827110">
                  <a:extLst>
                    <a:ext uri="{9D8B030D-6E8A-4147-A177-3AD203B41FA5}">
                      <a16:colId xmlns:a16="http://schemas.microsoft.com/office/drawing/2014/main" val="2228586247"/>
                    </a:ext>
                  </a:extLst>
                </a:gridCol>
                <a:gridCol w="957943">
                  <a:extLst>
                    <a:ext uri="{9D8B030D-6E8A-4147-A177-3AD203B41FA5}">
                      <a16:colId xmlns:a16="http://schemas.microsoft.com/office/drawing/2014/main" val="3352745434"/>
                    </a:ext>
                  </a:extLst>
                </a:gridCol>
                <a:gridCol w="924591">
                  <a:extLst>
                    <a:ext uri="{9D8B030D-6E8A-4147-A177-3AD203B41FA5}">
                      <a16:colId xmlns:a16="http://schemas.microsoft.com/office/drawing/2014/main" val="3739158563"/>
                    </a:ext>
                  </a:extLst>
                </a:gridCol>
                <a:gridCol w="874480">
                  <a:extLst>
                    <a:ext uri="{9D8B030D-6E8A-4147-A177-3AD203B41FA5}">
                      <a16:colId xmlns:a16="http://schemas.microsoft.com/office/drawing/2014/main" val="3592440463"/>
                    </a:ext>
                  </a:extLst>
                </a:gridCol>
              </a:tblGrid>
              <a:tr h="2165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Development</a:t>
                      </a:r>
                    </a:p>
                  </a:txBody>
                  <a:tcPr/>
                </a:tc>
                <a:tc>
                  <a:txBody>
                    <a:bodyPr/>
                    <a:lstStyle/>
                    <a:p>
                      <a:r>
                        <a:rPr lang="en-GB" sz="1200"/>
                        <a:t>What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a:t>When</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Who</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a:t>Customer   experience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Efficiency</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Data and security</a:t>
                      </a:r>
                    </a:p>
                  </a:txBody>
                  <a:tcPr/>
                </a:tc>
                <a:extLst>
                  <a:ext uri="{0D108BD9-81ED-4DB2-BD59-A6C34878D82A}">
                    <a16:rowId xmlns:a16="http://schemas.microsoft.com/office/drawing/2014/main" val="208290246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Integrated missed bin process </a:t>
                      </a:r>
                      <a:r>
                        <a:rPr lang="en-GB" sz="1000" b="1">
                          <a:solidFill>
                            <a:schemeClr val="accent2"/>
                          </a:solidFill>
                        </a:rPr>
                        <a:t>Not yet approved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1"/>
                    </a:p>
                  </a:txBody>
                  <a:tcPr/>
                </a:tc>
                <a:tc>
                  <a:txBody>
                    <a:bodyPr/>
                    <a:lstStyle/>
                    <a:p>
                      <a:r>
                        <a:rPr lang="en-GB" sz="1000"/>
                        <a:t>Create an end-to-end missed bin process that allows easy reporting of missed bins, notifies the customer why their bin has been missed, prevents repeated reports from any single missed street, and enhances the reporting process.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March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Waste and 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243125144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Enhanced bin order forms</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kern="1200">
                          <a:solidFill>
                            <a:schemeClr val="dk1"/>
                          </a:solidFill>
                          <a:latin typeface="+mn-lt"/>
                          <a:ea typeface="+mn-ea"/>
                          <a:cs typeface="+mn-cs"/>
                        </a:rPr>
                        <a:t>Provide enhanced bin order forms, including a less constricted process around black bin ordering, supported by recycling officer activity.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rgbClr val="468C8A"/>
                          </a:solidFill>
                        </a:rPr>
                        <a:t>September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Waste and 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3035685681"/>
                  </a:ext>
                </a:extLst>
              </a:tr>
            </a:tbl>
          </a:graphicData>
        </a:graphic>
      </p:graphicFrame>
      <p:sp>
        <p:nvSpPr>
          <p:cNvPr id="5" name="TextBox 4">
            <a:extLst>
              <a:ext uri="{FF2B5EF4-FFF2-40B4-BE49-F238E27FC236}">
                <a16:creationId xmlns:a16="http://schemas.microsoft.com/office/drawing/2014/main" id="{FD767B14-8550-49E1-B3DF-E8233E16D548}"/>
              </a:ext>
            </a:extLst>
          </p:cNvPr>
          <p:cNvSpPr txBox="1"/>
          <p:nvPr/>
        </p:nvSpPr>
        <p:spPr>
          <a:xfrm>
            <a:off x="436080" y="267794"/>
            <a:ext cx="4599657" cy="369332"/>
          </a:xfrm>
          <a:prstGeom prst="rect">
            <a:avLst/>
          </a:prstGeom>
          <a:noFill/>
        </p:spPr>
        <p:txBody>
          <a:bodyPr wrap="square" rtlCol="0">
            <a:spAutoFit/>
          </a:bodyPr>
          <a:lstStyle/>
          <a:p>
            <a:r>
              <a:rPr lang="en-GB" b="1"/>
              <a:t>Waste and recycling </a:t>
            </a:r>
            <a:r>
              <a:rPr lang="en-GB"/>
              <a:t>– our universal service</a:t>
            </a:r>
          </a:p>
        </p:txBody>
      </p:sp>
      <p:graphicFrame>
        <p:nvGraphicFramePr>
          <p:cNvPr id="9" name="Table 22">
            <a:extLst>
              <a:ext uri="{FF2B5EF4-FFF2-40B4-BE49-F238E27FC236}">
                <a16:creationId xmlns:a16="http://schemas.microsoft.com/office/drawing/2014/main" id="{C9308B43-F029-421A-83B7-B4664D3837B0}"/>
              </a:ext>
            </a:extLst>
          </p:cNvPr>
          <p:cNvGraphicFramePr>
            <a:graphicFrameLocks/>
          </p:cNvGraphicFramePr>
          <p:nvPr>
            <p:extLst>
              <p:ext uri="{D42A27DB-BD31-4B8C-83A1-F6EECF244321}">
                <p14:modId xmlns:p14="http://schemas.microsoft.com/office/powerpoint/2010/main" val="3004729056"/>
              </p:ext>
            </p:extLst>
          </p:nvPr>
        </p:nvGraphicFramePr>
        <p:xfrm>
          <a:off x="464835" y="2758095"/>
          <a:ext cx="11540360" cy="2011680"/>
        </p:xfrm>
        <a:graphic>
          <a:graphicData uri="http://schemas.openxmlformats.org/drawingml/2006/table">
            <a:tbl>
              <a:tblPr firstRow="1" bandRow="1">
                <a:tableStyleId>{5C22544A-7EE6-4342-B048-85BDC9FD1C3A}</a:tableStyleId>
              </a:tblPr>
              <a:tblGrid>
                <a:gridCol w="2051532">
                  <a:extLst>
                    <a:ext uri="{9D8B030D-6E8A-4147-A177-3AD203B41FA5}">
                      <a16:colId xmlns:a16="http://schemas.microsoft.com/office/drawing/2014/main" val="1619426051"/>
                    </a:ext>
                  </a:extLst>
                </a:gridCol>
                <a:gridCol w="4923192">
                  <a:extLst>
                    <a:ext uri="{9D8B030D-6E8A-4147-A177-3AD203B41FA5}">
                      <a16:colId xmlns:a16="http://schemas.microsoft.com/office/drawing/2014/main" val="1076294735"/>
                    </a:ext>
                  </a:extLst>
                </a:gridCol>
                <a:gridCol w="981512">
                  <a:extLst>
                    <a:ext uri="{9D8B030D-6E8A-4147-A177-3AD203B41FA5}">
                      <a16:colId xmlns:a16="http://schemas.microsoft.com/office/drawing/2014/main" val="674130882"/>
                    </a:ext>
                  </a:extLst>
                </a:gridCol>
                <a:gridCol w="827110">
                  <a:extLst>
                    <a:ext uri="{9D8B030D-6E8A-4147-A177-3AD203B41FA5}">
                      <a16:colId xmlns:a16="http://schemas.microsoft.com/office/drawing/2014/main" val="2228586247"/>
                    </a:ext>
                  </a:extLst>
                </a:gridCol>
                <a:gridCol w="992777">
                  <a:extLst>
                    <a:ext uri="{9D8B030D-6E8A-4147-A177-3AD203B41FA5}">
                      <a16:colId xmlns:a16="http://schemas.microsoft.com/office/drawing/2014/main" val="3352745434"/>
                    </a:ext>
                  </a:extLst>
                </a:gridCol>
                <a:gridCol w="889757">
                  <a:extLst>
                    <a:ext uri="{9D8B030D-6E8A-4147-A177-3AD203B41FA5}">
                      <a16:colId xmlns:a16="http://schemas.microsoft.com/office/drawing/2014/main" val="3739158563"/>
                    </a:ext>
                  </a:extLst>
                </a:gridCol>
                <a:gridCol w="874480">
                  <a:extLst>
                    <a:ext uri="{9D8B030D-6E8A-4147-A177-3AD203B41FA5}">
                      <a16:colId xmlns:a16="http://schemas.microsoft.com/office/drawing/2014/main" val="3592440463"/>
                    </a:ext>
                  </a:extLst>
                </a:gridCol>
              </a:tblGrid>
              <a:tr h="2165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Development</a:t>
                      </a:r>
                    </a:p>
                  </a:txBody>
                  <a:tcPr/>
                </a:tc>
                <a:tc>
                  <a:txBody>
                    <a:bodyPr/>
                    <a:lstStyle/>
                    <a:p>
                      <a:r>
                        <a:rPr lang="en-GB" sz="1200"/>
                        <a:t>What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a:t>When</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Who</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Customer  experience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Efficiency</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Data and security</a:t>
                      </a:r>
                    </a:p>
                  </a:txBody>
                  <a:tcPr/>
                </a:tc>
                <a:extLst>
                  <a:ext uri="{0D108BD9-81ED-4DB2-BD59-A6C34878D82A}">
                    <a16:rowId xmlns:a16="http://schemas.microsoft.com/office/drawing/2014/main" val="2082902469"/>
                  </a:ext>
                </a:extLst>
              </a:tr>
              <a:tr h="0">
                <a:tc>
                  <a:txBody>
                    <a:bodyPr/>
                    <a:lstStyle/>
                    <a:p>
                      <a:pPr marL="0" marR="0" lvl="0" indent="0" algn="l" rtl="0" eaLnBrk="1" fontAlgn="auto" latinLnBrk="0" hangingPunct="1">
                        <a:lnSpc>
                          <a:spcPct val="100000"/>
                        </a:lnSpc>
                        <a:spcBef>
                          <a:spcPts val="0"/>
                        </a:spcBef>
                        <a:spcAft>
                          <a:spcPts val="0"/>
                        </a:spcAft>
                        <a:buClrTx/>
                        <a:buSzTx/>
                        <a:buFontTx/>
                        <a:buNone/>
                      </a:pPr>
                      <a:r>
                        <a:rPr lang="en-US" sz="1000" b="1"/>
                        <a:t>Street scene map-based complaint reporting with integrated back-end </a:t>
                      </a:r>
                      <a:br>
                        <a:rPr lang="en-US" sz="1000" b="1"/>
                      </a:br>
                      <a:r>
                        <a:rPr lang="en-GB" sz="1000" b="1">
                          <a:solidFill>
                            <a:schemeClr val="accent2"/>
                          </a:solidFill>
                        </a:rPr>
                        <a:t>Not yet approved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1"/>
                    </a:p>
                  </a:txBody>
                  <a:tcPr/>
                </a:tc>
                <a:tc>
                  <a:txBody>
                    <a:bodyPr/>
                    <a:lstStyle/>
                    <a:p>
                      <a:r>
                        <a:rPr lang="en-GB" sz="1000" kern="1200">
                          <a:solidFill>
                            <a:schemeClr val="dk1"/>
                          </a:solidFill>
                          <a:latin typeface="+mn-lt"/>
                          <a:ea typeface="+mn-ea"/>
                          <a:cs typeface="+mn-cs"/>
                        </a:rPr>
                        <a:t>Ensure all council owned street scene assets are visible online and allow map-based defect and issue reporting through QR codes. Ensure crews have hand-held devices so they can update tickets/website in real time. This will reduce calls to the contact centre.</a:t>
                      </a:r>
                    </a:p>
                  </a:txBody>
                  <a:tcPr/>
                </a:tc>
                <a:tc>
                  <a:txBody>
                    <a:bodyPr/>
                    <a:lstStyle/>
                    <a:p>
                      <a:pPr marL="0" marR="0" lvl="0" indent="0" algn="ctr" rtl="0" eaLnBrk="1" fontAlgn="auto" latinLnBrk="0" hangingPunct="1">
                        <a:lnSpc>
                          <a:spcPct val="100000"/>
                        </a:lnSpc>
                        <a:spcBef>
                          <a:spcPts val="0"/>
                        </a:spcBef>
                        <a:spcAft>
                          <a:spcPts val="0"/>
                        </a:spcAft>
                        <a:buClrTx/>
                        <a:buSzTx/>
                        <a:buFontTx/>
                        <a:buNone/>
                      </a:pPr>
                      <a:r>
                        <a:rPr lang="en-GB" sz="1000" b="1">
                          <a:solidFill>
                            <a:srgbClr val="468C8A"/>
                          </a:solidFill>
                        </a:rPr>
                        <a:t>March 2025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Street scene and digital team</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000" b="1">
                        <a:solidFill>
                          <a:schemeClr val="accent2"/>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p>
                      <a:pPr algn="ctr"/>
                      <a:endParaRPr lang="en-GB" sz="1200" b="1">
                        <a:solidFill>
                          <a:schemeClr val="accent1">
                            <a:lumMod val="75000"/>
                          </a:schemeClr>
                        </a:solidFill>
                      </a:endParaRPr>
                    </a:p>
                  </a:txBody>
                  <a:tcPr/>
                </a:tc>
                <a:extLst>
                  <a:ext uri="{0D108BD9-81ED-4DB2-BD59-A6C34878D82A}">
                    <a16:rowId xmlns:a16="http://schemas.microsoft.com/office/drawing/2014/main" val="243125144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Grounds maintenance schedules online with complaint reporting </a:t>
                      </a:r>
                      <a:r>
                        <a:rPr lang="en-GB" sz="1000" b="1" dirty="0">
                          <a:solidFill>
                            <a:schemeClr val="accent2"/>
                          </a:solidFill>
                        </a:rPr>
                        <a:t>Not yet approved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1" dirty="0"/>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kern="1200">
                          <a:solidFill>
                            <a:schemeClr val="dk1"/>
                          </a:solidFill>
                          <a:latin typeface="+mn-lt"/>
                          <a:ea typeface="+mn-ea"/>
                          <a:cs typeface="+mn-cs"/>
                        </a:rPr>
                        <a:t>Ensure all grounds maintenance schedules are online and map based. Allow customers to find out when work (grass cutting) will take place, and for any changes/delays to be easily published online and into team work-trays. This will reduce calls to the contact centre.</a:t>
                      </a:r>
                    </a:p>
                  </a:txBody>
                  <a:tcPr/>
                </a:tc>
                <a:tc>
                  <a:txBody>
                    <a:bodyPr/>
                    <a:lstStyle/>
                    <a:p>
                      <a:pPr marL="0" marR="0" lvl="0" indent="0" algn="ctr">
                        <a:lnSpc>
                          <a:spcPct val="100000"/>
                        </a:lnSpc>
                        <a:spcBef>
                          <a:spcPts val="0"/>
                        </a:spcBef>
                        <a:spcAft>
                          <a:spcPts val="0"/>
                        </a:spcAft>
                        <a:buNone/>
                      </a:pPr>
                      <a:r>
                        <a:rPr lang="en-GB" sz="1000" b="1" i="0" u="none" strike="noStrike" noProof="0">
                          <a:solidFill>
                            <a:srgbClr val="468C8A"/>
                          </a:solidFill>
                          <a:latin typeface="Avenir Next LT Pro Light"/>
                        </a:rPr>
                        <a:t>March 2025  </a:t>
                      </a:r>
                      <a:endParaRPr lang="en-GB" sz="1000" b="1">
                        <a:solidFill>
                          <a:srgbClr val="468C8A"/>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Street scene and 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extLst>
                  <a:ext uri="{0D108BD9-81ED-4DB2-BD59-A6C34878D82A}">
                    <a16:rowId xmlns:a16="http://schemas.microsoft.com/office/drawing/2014/main" val="3035685681"/>
                  </a:ext>
                </a:extLst>
              </a:tr>
            </a:tbl>
          </a:graphicData>
        </a:graphic>
      </p:graphicFrame>
      <p:sp>
        <p:nvSpPr>
          <p:cNvPr id="10" name="TextBox 9">
            <a:extLst>
              <a:ext uri="{FF2B5EF4-FFF2-40B4-BE49-F238E27FC236}">
                <a16:creationId xmlns:a16="http://schemas.microsoft.com/office/drawing/2014/main" id="{CF45C47C-3BAF-4ADA-A157-18DBEADA0DEC}"/>
              </a:ext>
            </a:extLst>
          </p:cNvPr>
          <p:cNvSpPr txBox="1"/>
          <p:nvPr/>
        </p:nvSpPr>
        <p:spPr>
          <a:xfrm>
            <a:off x="464836" y="2349740"/>
            <a:ext cx="7623566" cy="369332"/>
          </a:xfrm>
          <a:prstGeom prst="rect">
            <a:avLst/>
          </a:prstGeom>
          <a:noFill/>
        </p:spPr>
        <p:txBody>
          <a:bodyPr wrap="square" rtlCol="0">
            <a:spAutoFit/>
          </a:bodyPr>
          <a:lstStyle/>
          <a:p>
            <a:r>
              <a:rPr lang="en-GB" b="1"/>
              <a:t>Street scene and grounds maintenance </a:t>
            </a:r>
            <a:r>
              <a:rPr lang="en-GB"/>
              <a:t>– our mark of community pride</a:t>
            </a:r>
          </a:p>
        </p:txBody>
      </p:sp>
    </p:spTree>
    <p:extLst>
      <p:ext uri="{BB962C8B-B14F-4D97-AF65-F5344CB8AC3E}">
        <p14:creationId xmlns:p14="http://schemas.microsoft.com/office/powerpoint/2010/main" val="17090485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33" descr="A logo of a district&#10;&#10;Description automatically generated">
            <a:extLst>
              <a:ext uri="{FF2B5EF4-FFF2-40B4-BE49-F238E27FC236}">
                <a16:creationId xmlns:a16="http://schemas.microsoft.com/office/drawing/2014/main" id="{1C20378B-246D-4773-96C6-8E75032BFEE8}"/>
              </a:ext>
            </a:extLst>
          </p:cNvPr>
          <p:cNvPicPr>
            <a:picLocks noChangeAspect="1"/>
          </p:cNvPicPr>
          <p:nvPr/>
        </p:nvPicPr>
        <p:blipFill>
          <a:blip r:embed="rId2"/>
          <a:stretch>
            <a:fillRect/>
          </a:stretch>
        </p:blipFill>
        <p:spPr>
          <a:xfrm>
            <a:off x="317112" y="4861985"/>
            <a:ext cx="2641047" cy="1388870"/>
          </a:xfrm>
          <a:prstGeom prst="rect">
            <a:avLst/>
          </a:prstGeom>
        </p:spPr>
      </p:pic>
      <p:sp>
        <p:nvSpPr>
          <p:cNvPr id="5" name="Slide Number Placeholder 4">
            <a:extLst>
              <a:ext uri="{FF2B5EF4-FFF2-40B4-BE49-F238E27FC236}">
                <a16:creationId xmlns:a16="http://schemas.microsoft.com/office/drawing/2014/main" id="{775A4809-C638-498F-BD21-AA009C0415E9}"/>
              </a:ext>
            </a:extLst>
          </p:cNvPr>
          <p:cNvSpPr>
            <a:spLocks noGrp="1"/>
          </p:cNvSpPr>
          <p:nvPr>
            <p:ph type="sldNum" sz="quarter" idx="11"/>
          </p:nvPr>
        </p:nvSpPr>
        <p:spPr/>
        <p:txBody>
          <a:bodyPr/>
          <a:lstStyle/>
          <a:p>
            <a:fld id="{B5CEABB6-07DC-46E8-9B57-56EC44A396E5}" type="slidenum">
              <a:rPr lang="en-US" smtClean="0"/>
              <a:t>12</a:t>
            </a:fld>
            <a:endParaRPr lang="en-US"/>
          </a:p>
        </p:txBody>
      </p:sp>
      <p:sp>
        <p:nvSpPr>
          <p:cNvPr id="3" name="Date Placeholder 2">
            <a:extLst>
              <a:ext uri="{FF2B5EF4-FFF2-40B4-BE49-F238E27FC236}">
                <a16:creationId xmlns:a16="http://schemas.microsoft.com/office/drawing/2014/main" id="{9E2C5183-416D-41D7-BF96-C951C354E832}"/>
              </a:ext>
            </a:extLst>
          </p:cNvPr>
          <p:cNvSpPr>
            <a:spLocks noGrp="1"/>
          </p:cNvSpPr>
          <p:nvPr>
            <p:ph type="dt" sz="half" idx="38"/>
          </p:nvPr>
        </p:nvSpPr>
        <p:spPr>
          <a:xfrm>
            <a:off x="317112" y="6473916"/>
            <a:ext cx="2743200" cy="365125"/>
          </a:xfrm>
        </p:spPr>
        <p:txBody>
          <a:bodyPr/>
          <a:lstStyle/>
          <a:p>
            <a:pPr algn="l"/>
            <a:r>
              <a:rPr lang="en-ZA"/>
              <a:t>Customer &amp; digital access strategy</a:t>
            </a:r>
          </a:p>
        </p:txBody>
      </p:sp>
      <p:graphicFrame>
        <p:nvGraphicFramePr>
          <p:cNvPr id="32" name="Table 22">
            <a:extLst>
              <a:ext uri="{FF2B5EF4-FFF2-40B4-BE49-F238E27FC236}">
                <a16:creationId xmlns:a16="http://schemas.microsoft.com/office/drawing/2014/main" id="{613589BB-ED00-4D24-ACDD-A06C629DC44A}"/>
              </a:ext>
            </a:extLst>
          </p:cNvPr>
          <p:cNvGraphicFramePr>
            <a:graphicFrameLocks/>
          </p:cNvGraphicFramePr>
          <p:nvPr>
            <p:extLst>
              <p:ext uri="{D42A27DB-BD31-4B8C-83A1-F6EECF244321}">
                <p14:modId xmlns:p14="http://schemas.microsoft.com/office/powerpoint/2010/main" val="4222902854"/>
              </p:ext>
            </p:extLst>
          </p:nvPr>
        </p:nvGraphicFramePr>
        <p:xfrm>
          <a:off x="317112" y="779059"/>
          <a:ext cx="11540360" cy="4206240"/>
        </p:xfrm>
        <a:graphic>
          <a:graphicData uri="http://schemas.openxmlformats.org/drawingml/2006/table">
            <a:tbl>
              <a:tblPr firstRow="1" bandRow="1">
                <a:tableStyleId>{5C22544A-7EE6-4342-B048-85BDC9FD1C3A}</a:tableStyleId>
              </a:tblPr>
              <a:tblGrid>
                <a:gridCol w="2051532">
                  <a:extLst>
                    <a:ext uri="{9D8B030D-6E8A-4147-A177-3AD203B41FA5}">
                      <a16:colId xmlns:a16="http://schemas.microsoft.com/office/drawing/2014/main" val="1619426051"/>
                    </a:ext>
                  </a:extLst>
                </a:gridCol>
                <a:gridCol w="4923192">
                  <a:extLst>
                    <a:ext uri="{9D8B030D-6E8A-4147-A177-3AD203B41FA5}">
                      <a16:colId xmlns:a16="http://schemas.microsoft.com/office/drawing/2014/main" val="1076294735"/>
                    </a:ext>
                  </a:extLst>
                </a:gridCol>
                <a:gridCol w="981512">
                  <a:extLst>
                    <a:ext uri="{9D8B030D-6E8A-4147-A177-3AD203B41FA5}">
                      <a16:colId xmlns:a16="http://schemas.microsoft.com/office/drawing/2014/main" val="674130882"/>
                    </a:ext>
                  </a:extLst>
                </a:gridCol>
                <a:gridCol w="800984">
                  <a:extLst>
                    <a:ext uri="{9D8B030D-6E8A-4147-A177-3AD203B41FA5}">
                      <a16:colId xmlns:a16="http://schemas.microsoft.com/office/drawing/2014/main" val="2228586247"/>
                    </a:ext>
                  </a:extLst>
                </a:gridCol>
                <a:gridCol w="1001486">
                  <a:extLst>
                    <a:ext uri="{9D8B030D-6E8A-4147-A177-3AD203B41FA5}">
                      <a16:colId xmlns:a16="http://schemas.microsoft.com/office/drawing/2014/main" val="3352745434"/>
                    </a:ext>
                  </a:extLst>
                </a:gridCol>
                <a:gridCol w="907174">
                  <a:extLst>
                    <a:ext uri="{9D8B030D-6E8A-4147-A177-3AD203B41FA5}">
                      <a16:colId xmlns:a16="http://schemas.microsoft.com/office/drawing/2014/main" val="3739158563"/>
                    </a:ext>
                  </a:extLst>
                </a:gridCol>
                <a:gridCol w="874480">
                  <a:extLst>
                    <a:ext uri="{9D8B030D-6E8A-4147-A177-3AD203B41FA5}">
                      <a16:colId xmlns:a16="http://schemas.microsoft.com/office/drawing/2014/main" val="3592440463"/>
                    </a:ext>
                  </a:extLst>
                </a:gridCol>
              </a:tblGrid>
              <a:tr h="2165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Development</a:t>
                      </a:r>
                    </a:p>
                  </a:txBody>
                  <a:tcPr/>
                </a:tc>
                <a:tc>
                  <a:txBody>
                    <a:bodyPr/>
                    <a:lstStyle/>
                    <a:p>
                      <a:r>
                        <a:rPr lang="en-GB" sz="1200"/>
                        <a:t>What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a:t>When</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Who</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Customer   experience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Efficiency</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Data and security</a:t>
                      </a:r>
                    </a:p>
                  </a:txBody>
                  <a:tcPr/>
                </a:tc>
                <a:extLst>
                  <a:ext uri="{0D108BD9-81ED-4DB2-BD59-A6C34878D82A}">
                    <a16:rowId xmlns:a16="http://schemas.microsoft.com/office/drawing/2014/main" val="208290246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New council tax reduction scheme application form and integrated process</a:t>
                      </a:r>
                    </a:p>
                  </a:txBody>
                  <a:tcPr/>
                </a:tc>
                <a:tc>
                  <a:txBody>
                    <a:bodyPr/>
                    <a:lstStyle/>
                    <a:p>
                      <a:r>
                        <a:rPr lang="en-GB" sz="1000"/>
                        <a:t>Launch council tax as a discount vs a benefit, improve customer experience and reduce back office processing – through </a:t>
                      </a:r>
                      <a:r>
                        <a:rPr lang="en-GB" sz="1000">
                          <a:hlinkClick r:id="rId3"/>
                        </a:rPr>
                        <a:t>new online form</a:t>
                      </a:r>
                      <a:r>
                        <a:rPr lang="en-GB" sz="1000"/>
                        <a:t> and integrated process.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August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Revenues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extLst>
                  <a:ext uri="{0D108BD9-81ED-4DB2-BD59-A6C34878D82A}">
                    <a16:rowId xmlns:a16="http://schemas.microsoft.com/office/drawing/2014/main" val="168351251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Auto indexed emails</a:t>
                      </a:r>
                    </a:p>
                  </a:txBody>
                  <a:tcPr/>
                </a:tc>
                <a:tc>
                  <a:txBody>
                    <a:bodyPr/>
                    <a:lstStyle/>
                    <a:p>
                      <a:r>
                        <a:rPr lang="en-GB" sz="1000"/>
                        <a:t>Launch email connect, so that customer emails are auto-indexed into our back office system, ensuring less processing, swifter response times and less risk of data loss/misplaced data.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December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Revenues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extLst>
                  <a:ext uri="{0D108BD9-81ED-4DB2-BD59-A6C34878D82A}">
                    <a16:rowId xmlns:a16="http://schemas.microsoft.com/office/drawing/2014/main" val="236052316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Enhanced council tax discount and exemption forms</a:t>
                      </a:r>
                    </a:p>
                  </a:txBody>
                  <a:tcPr/>
                </a:tc>
                <a:tc>
                  <a:txBody>
                    <a:bodyPr/>
                    <a:lstStyle/>
                    <a:p>
                      <a:r>
                        <a:rPr lang="en-GB" sz="1000"/>
                        <a:t>Customers currently have to complete ‘paper application forms’ for </a:t>
                      </a:r>
                      <a:r>
                        <a:rPr lang="en-GB" sz="1000">
                          <a:hlinkClick r:id="rId4"/>
                        </a:rPr>
                        <a:t>council tax discounts and exemptions</a:t>
                      </a:r>
                      <a:r>
                        <a:rPr lang="en-GB" sz="1000"/>
                        <a:t> including carers disregard, discounts for annexes, second home discount, empty property discount, structural alterations discount, other property exemptions and the Homes for Ukraine discount – this work will replace with a simple online form that can then be integrated into back-office processes.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December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Revenues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extLst>
                  <a:ext uri="{0D108BD9-81ED-4DB2-BD59-A6C34878D82A}">
                    <a16:rowId xmlns:a16="http://schemas.microsoft.com/office/drawing/2014/main" val="392215114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Text messaging for reminders and other key contacts</a:t>
                      </a:r>
                    </a:p>
                  </a:txBody>
                  <a:tcPr/>
                </a:tc>
                <a:tc>
                  <a:txBody>
                    <a:bodyPr/>
                    <a:lstStyle/>
                    <a:p>
                      <a:r>
                        <a:rPr lang="en-GB" sz="1000"/>
                        <a:t>Launch and better embed text messaging for customer reminders (vs letters) and better integration into online facilities.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Ongoing</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Revenues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extLst>
                  <a:ext uri="{0D108BD9-81ED-4DB2-BD59-A6C34878D82A}">
                    <a16:rowId xmlns:a16="http://schemas.microsoft.com/office/drawing/2014/main" val="396436182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Plain English review of all revenue and benefits letters</a:t>
                      </a:r>
                    </a:p>
                  </a:txBody>
                  <a:tcPr/>
                </a:tc>
                <a:tc>
                  <a:txBody>
                    <a:bodyPr/>
                    <a:lstStyle/>
                    <a:p>
                      <a:r>
                        <a:rPr lang="en-GB" sz="1000"/>
                        <a:t>Review all letters issued by the team/system based letters to ensure they are Plain English and customer focussed.</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April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CS and revenues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extLst>
                  <a:ext uri="{0D108BD9-81ED-4DB2-BD59-A6C34878D82A}">
                    <a16:rowId xmlns:a16="http://schemas.microsoft.com/office/drawing/2014/main" val="4828429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Launch enhanced council tax and benefits forms and account </a:t>
                      </a:r>
                      <a:r>
                        <a:rPr lang="en-GB" sz="1000" b="1">
                          <a:solidFill>
                            <a:schemeClr val="accent2"/>
                          </a:solidFill>
                        </a:rPr>
                        <a:t>Not yet approved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1"/>
                    </a:p>
                  </a:txBody>
                  <a:tcPr/>
                </a:tc>
                <a:tc>
                  <a:txBody>
                    <a:bodyPr/>
                    <a:lstStyle/>
                    <a:p>
                      <a:r>
                        <a:rPr lang="en-GB" sz="1000"/>
                        <a:t>Launch new and improved council tax and benefits forms and integration with the my account functionality. Links into procurement of back-office revenues and benefits system.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September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Revenues team</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000" b="1">
                        <a:solidFill>
                          <a:schemeClr val="accent2"/>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p>
                      <a:pPr algn="ctr"/>
                      <a:endParaRPr lang="en-GB" sz="1200" b="1">
                        <a:solidFill>
                          <a:schemeClr val="accent1">
                            <a:lumMod val="75000"/>
                          </a:schemeClr>
                        </a:solidFill>
                      </a:endParaRPr>
                    </a:p>
                  </a:txBody>
                  <a:tcPr/>
                </a:tc>
                <a:extLst>
                  <a:ext uri="{0D108BD9-81ED-4DB2-BD59-A6C34878D82A}">
                    <a16:rowId xmlns:a16="http://schemas.microsoft.com/office/drawing/2014/main" val="1673570209"/>
                  </a:ext>
                </a:extLst>
              </a:tr>
            </a:tbl>
          </a:graphicData>
        </a:graphic>
      </p:graphicFrame>
      <p:sp>
        <p:nvSpPr>
          <p:cNvPr id="33" name="TextBox 32">
            <a:extLst>
              <a:ext uri="{FF2B5EF4-FFF2-40B4-BE49-F238E27FC236}">
                <a16:creationId xmlns:a16="http://schemas.microsoft.com/office/drawing/2014/main" id="{A64512C7-4EE8-4E80-862B-E98C0BFB3D31}"/>
              </a:ext>
            </a:extLst>
          </p:cNvPr>
          <p:cNvSpPr txBox="1"/>
          <p:nvPr/>
        </p:nvSpPr>
        <p:spPr>
          <a:xfrm>
            <a:off x="427372" y="391879"/>
            <a:ext cx="8272586" cy="369332"/>
          </a:xfrm>
          <a:prstGeom prst="rect">
            <a:avLst/>
          </a:prstGeom>
          <a:noFill/>
        </p:spPr>
        <p:txBody>
          <a:bodyPr wrap="none" rtlCol="0">
            <a:spAutoFit/>
          </a:bodyPr>
          <a:lstStyle/>
          <a:p>
            <a:r>
              <a:rPr lang="en-GB" b="1"/>
              <a:t>Benefits and council tax discount </a:t>
            </a:r>
            <a:r>
              <a:rPr lang="en-GB"/>
              <a:t>– supporting financially vulnerable customers</a:t>
            </a:r>
          </a:p>
        </p:txBody>
      </p:sp>
    </p:spTree>
    <p:extLst>
      <p:ext uri="{BB962C8B-B14F-4D97-AF65-F5344CB8AC3E}">
        <p14:creationId xmlns:p14="http://schemas.microsoft.com/office/powerpoint/2010/main" val="22634273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Slide Number Placeholder 84">
            <a:extLst>
              <a:ext uri="{FF2B5EF4-FFF2-40B4-BE49-F238E27FC236}">
                <a16:creationId xmlns:a16="http://schemas.microsoft.com/office/drawing/2014/main" id="{5EB842A5-6634-4B31-B78C-639CDAF543A1}"/>
              </a:ext>
            </a:extLst>
          </p:cNvPr>
          <p:cNvSpPr>
            <a:spLocks noGrp="1"/>
          </p:cNvSpPr>
          <p:nvPr>
            <p:ph type="sldNum" sz="quarter" idx="12"/>
          </p:nvPr>
        </p:nvSpPr>
        <p:spPr/>
        <p:txBody>
          <a:bodyPr/>
          <a:lstStyle/>
          <a:p>
            <a:fld id="{B5CEABB6-07DC-46E8-9B57-56EC44A396E5}" type="slidenum">
              <a:rPr lang="en-US" smtClean="0"/>
              <a:pPr/>
              <a:t>13</a:t>
            </a:fld>
            <a:endParaRPr lang="en-US"/>
          </a:p>
        </p:txBody>
      </p:sp>
      <p:graphicFrame>
        <p:nvGraphicFramePr>
          <p:cNvPr id="11" name="Table 22">
            <a:extLst>
              <a:ext uri="{FF2B5EF4-FFF2-40B4-BE49-F238E27FC236}">
                <a16:creationId xmlns:a16="http://schemas.microsoft.com/office/drawing/2014/main" id="{7CC5DAC3-FCE7-46A3-B3DA-1DA9052CADD0}"/>
              </a:ext>
            </a:extLst>
          </p:cNvPr>
          <p:cNvGraphicFramePr>
            <a:graphicFrameLocks/>
          </p:cNvGraphicFramePr>
          <p:nvPr>
            <p:extLst>
              <p:ext uri="{D42A27DB-BD31-4B8C-83A1-F6EECF244321}">
                <p14:modId xmlns:p14="http://schemas.microsoft.com/office/powerpoint/2010/main" val="3753852364"/>
              </p:ext>
            </p:extLst>
          </p:nvPr>
        </p:nvGraphicFramePr>
        <p:xfrm>
          <a:off x="325820" y="3314206"/>
          <a:ext cx="11540360" cy="1554480"/>
        </p:xfrm>
        <a:graphic>
          <a:graphicData uri="http://schemas.openxmlformats.org/drawingml/2006/table">
            <a:tbl>
              <a:tblPr firstRow="1" bandRow="1">
                <a:tableStyleId>{5C22544A-7EE6-4342-B048-85BDC9FD1C3A}</a:tableStyleId>
              </a:tblPr>
              <a:tblGrid>
                <a:gridCol w="2051532">
                  <a:extLst>
                    <a:ext uri="{9D8B030D-6E8A-4147-A177-3AD203B41FA5}">
                      <a16:colId xmlns:a16="http://schemas.microsoft.com/office/drawing/2014/main" val="1619426051"/>
                    </a:ext>
                  </a:extLst>
                </a:gridCol>
                <a:gridCol w="4923192">
                  <a:extLst>
                    <a:ext uri="{9D8B030D-6E8A-4147-A177-3AD203B41FA5}">
                      <a16:colId xmlns:a16="http://schemas.microsoft.com/office/drawing/2014/main" val="1076294735"/>
                    </a:ext>
                  </a:extLst>
                </a:gridCol>
                <a:gridCol w="981512">
                  <a:extLst>
                    <a:ext uri="{9D8B030D-6E8A-4147-A177-3AD203B41FA5}">
                      <a16:colId xmlns:a16="http://schemas.microsoft.com/office/drawing/2014/main" val="674130882"/>
                    </a:ext>
                  </a:extLst>
                </a:gridCol>
                <a:gridCol w="800984">
                  <a:extLst>
                    <a:ext uri="{9D8B030D-6E8A-4147-A177-3AD203B41FA5}">
                      <a16:colId xmlns:a16="http://schemas.microsoft.com/office/drawing/2014/main" val="2228586247"/>
                    </a:ext>
                  </a:extLst>
                </a:gridCol>
                <a:gridCol w="1001486">
                  <a:extLst>
                    <a:ext uri="{9D8B030D-6E8A-4147-A177-3AD203B41FA5}">
                      <a16:colId xmlns:a16="http://schemas.microsoft.com/office/drawing/2014/main" val="3352745434"/>
                    </a:ext>
                  </a:extLst>
                </a:gridCol>
                <a:gridCol w="907174">
                  <a:extLst>
                    <a:ext uri="{9D8B030D-6E8A-4147-A177-3AD203B41FA5}">
                      <a16:colId xmlns:a16="http://schemas.microsoft.com/office/drawing/2014/main" val="3739158563"/>
                    </a:ext>
                  </a:extLst>
                </a:gridCol>
                <a:gridCol w="874480">
                  <a:extLst>
                    <a:ext uri="{9D8B030D-6E8A-4147-A177-3AD203B41FA5}">
                      <a16:colId xmlns:a16="http://schemas.microsoft.com/office/drawing/2014/main" val="3592440463"/>
                    </a:ext>
                  </a:extLst>
                </a:gridCol>
              </a:tblGrid>
              <a:tr h="2165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Development</a:t>
                      </a:r>
                    </a:p>
                  </a:txBody>
                  <a:tcPr/>
                </a:tc>
                <a:tc>
                  <a:txBody>
                    <a:bodyPr/>
                    <a:lstStyle/>
                    <a:p>
                      <a:r>
                        <a:rPr lang="en-GB" sz="1200"/>
                        <a:t>What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a:t>When</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Who</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Customer  experience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Efficiency</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Data and security</a:t>
                      </a:r>
                    </a:p>
                  </a:txBody>
                  <a:tcPr/>
                </a:tc>
                <a:extLst>
                  <a:ext uri="{0D108BD9-81ED-4DB2-BD59-A6C34878D82A}">
                    <a16:rowId xmlns:a16="http://schemas.microsoft.com/office/drawing/2014/main" val="208290246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Enhanced online forms, payment and integration into my account </a:t>
                      </a:r>
                      <a:r>
                        <a:rPr lang="en-GB" sz="1000" b="1">
                          <a:solidFill>
                            <a:schemeClr val="accent2"/>
                          </a:solidFill>
                        </a:rPr>
                        <a:t>Not yet approved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00" b="1"/>
                    </a:p>
                  </a:txBody>
                  <a:tcPr/>
                </a:tc>
                <a:tc>
                  <a:txBody>
                    <a:bodyPr/>
                    <a:lstStyle/>
                    <a:p>
                      <a:r>
                        <a:rPr lang="en-GB" sz="1000">
                          <a:solidFill>
                            <a:schemeClr val="tx1"/>
                          </a:solidFill>
                        </a:rPr>
                        <a:t>Currently the council relies on the ELMS forms provided by Cabinet Office, which provide a poor customer service – </a:t>
                      </a:r>
                      <a:r>
                        <a:rPr lang="en-GB" sz="1000">
                          <a:solidFill>
                            <a:schemeClr val="tx1"/>
                          </a:solidFill>
                          <a:hlinkClick r:id="rId2">
                            <a:extLst>
                              <a:ext uri="{A12FA001-AC4F-418D-AE19-62706E023703}">
                                <ahyp:hlinkClr xmlns:ahyp="http://schemas.microsoft.com/office/drawing/2018/hyperlinkcolor" val="tx"/>
                              </a:ext>
                            </a:extLst>
                          </a:hlinkClick>
                        </a:rPr>
                        <a:t>view online</a:t>
                      </a:r>
                      <a:r>
                        <a:rPr lang="en-GB" sz="1000">
                          <a:solidFill>
                            <a:schemeClr val="tx1"/>
                          </a:solidFill>
                        </a:rPr>
                        <a:t>. We need to take a decision as to whether to develop our own enhanced licensing forms and payments, or whether to wait for the provision of new and enhanced ELMS forms.</a:t>
                      </a:r>
                    </a:p>
                  </a:txBody>
                  <a:tcPr/>
                </a:tc>
                <a:tc>
                  <a:txBody>
                    <a:bodyPr/>
                    <a:lstStyle/>
                    <a:p>
                      <a:pPr marL="0" marR="0" lvl="0" indent="0" algn="ctr" rtl="0" eaLnBrk="1" fontAlgn="auto" latinLnBrk="0" hangingPunct="1">
                        <a:lnSpc>
                          <a:spcPct val="100000"/>
                        </a:lnSpc>
                        <a:spcBef>
                          <a:spcPts val="0"/>
                        </a:spcBef>
                        <a:spcAft>
                          <a:spcPts val="0"/>
                        </a:spcAft>
                        <a:buClrTx/>
                        <a:buSzTx/>
                        <a:buFontTx/>
                        <a:buNone/>
                      </a:pPr>
                      <a:r>
                        <a:rPr lang="en-GB" sz="1000" b="1" kern="1200" dirty="0">
                          <a:solidFill>
                            <a:schemeClr val="accent1">
                              <a:lumMod val="75000"/>
                            </a:schemeClr>
                          </a:solidFill>
                          <a:latin typeface="+mn-lt"/>
                          <a:ea typeface="+mn-ea"/>
                          <a:cs typeface="+mn-cs"/>
                        </a:rPr>
                        <a:t>April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rgbClr val="468C8A"/>
                          </a:solidFill>
                        </a:rPr>
                        <a:t>Digital &amp; licensing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p>
                      <a:pPr algn="ctr"/>
                      <a:endParaRPr lang="en-GB" sz="1200" b="1">
                        <a:solidFill>
                          <a:schemeClr val="accent1">
                            <a:lumMod val="75000"/>
                          </a:schemeClr>
                        </a:solidFill>
                      </a:endParaRPr>
                    </a:p>
                  </a:txBody>
                  <a:tcPr/>
                </a:tc>
                <a:extLst>
                  <a:ext uri="{0D108BD9-81ED-4DB2-BD59-A6C34878D82A}">
                    <a16:rowId xmlns:a16="http://schemas.microsoft.com/office/drawing/2014/main" val="243125144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Empty homes form</a:t>
                      </a:r>
                    </a:p>
                  </a:txBody>
                  <a:tcPr/>
                </a:tc>
                <a:tc>
                  <a:txBody>
                    <a:bodyPr/>
                    <a:lstStyle/>
                    <a:p>
                      <a:r>
                        <a:rPr lang="en-GB" sz="1000"/>
                        <a:t>Develop a form to allow resident to report empty homes.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August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dirty="0">
                        <a:solidFill>
                          <a:schemeClr val="accent1">
                            <a:lumMod val="75000"/>
                          </a:schemeClr>
                        </a:solidFill>
                      </a:endParaRPr>
                    </a:p>
                  </a:txBody>
                  <a:tcPr/>
                </a:tc>
                <a:extLst>
                  <a:ext uri="{0D108BD9-81ED-4DB2-BD59-A6C34878D82A}">
                    <a16:rowId xmlns:a16="http://schemas.microsoft.com/office/drawing/2014/main" val="1138628926"/>
                  </a:ext>
                </a:extLst>
              </a:tr>
            </a:tbl>
          </a:graphicData>
        </a:graphic>
      </p:graphicFrame>
      <p:sp>
        <p:nvSpPr>
          <p:cNvPr id="12" name="TextBox 11">
            <a:extLst>
              <a:ext uri="{FF2B5EF4-FFF2-40B4-BE49-F238E27FC236}">
                <a16:creationId xmlns:a16="http://schemas.microsoft.com/office/drawing/2014/main" id="{7A4D0687-17D6-4EC7-B0D1-815A48B6D6BC}"/>
              </a:ext>
            </a:extLst>
          </p:cNvPr>
          <p:cNvSpPr txBox="1"/>
          <p:nvPr/>
        </p:nvSpPr>
        <p:spPr>
          <a:xfrm>
            <a:off x="436080" y="2880504"/>
            <a:ext cx="5929252" cy="369332"/>
          </a:xfrm>
          <a:prstGeom prst="rect">
            <a:avLst/>
          </a:prstGeom>
          <a:noFill/>
        </p:spPr>
        <p:txBody>
          <a:bodyPr wrap="none" rtlCol="0">
            <a:spAutoFit/>
          </a:bodyPr>
          <a:lstStyle/>
          <a:p>
            <a:r>
              <a:rPr lang="en-GB" b="1"/>
              <a:t>Licensing</a:t>
            </a:r>
            <a:r>
              <a:rPr lang="en-GB"/>
              <a:t> and enforcement – supporting our businesses</a:t>
            </a:r>
          </a:p>
        </p:txBody>
      </p:sp>
      <p:graphicFrame>
        <p:nvGraphicFramePr>
          <p:cNvPr id="13" name="Table 22">
            <a:extLst>
              <a:ext uri="{FF2B5EF4-FFF2-40B4-BE49-F238E27FC236}">
                <a16:creationId xmlns:a16="http://schemas.microsoft.com/office/drawing/2014/main" id="{CA072B1F-47B7-4643-B488-B291771A9064}"/>
              </a:ext>
            </a:extLst>
          </p:cNvPr>
          <p:cNvGraphicFramePr>
            <a:graphicFrameLocks/>
          </p:cNvGraphicFramePr>
          <p:nvPr>
            <p:extLst>
              <p:ext uri="{D42A27DB-BD31-4B8C-83A1-F6EECF244321}">
                <p14:modId xmlns:p14="http://schemas.microsoft.com/office/powerpoint/2010/main" val="2277553496"/>
              </p:ext>
            </p:extLst>
          </p:nvPr>
        </p:nvGraphicFramePr>
        <p:xfrm>
          <a:off x="325820" y="584939"/>
          <a:ext cx="11540360" cy="2103120"/>
        </p:xfrm>
        <a:graphic>
          <a:graphicData uri="http://schemas.openxmlformats.org/drawingml/2006/table">
            <a:tbl>
              <a:tblPr firstRow="1" bandRow="1">
                <a:tableStyleId>{5C22544A-7EE6-4342-B048-85BDC9FD1C3A}</a:tableStyleId>
              </a:tblPr>
              <a:tblGrid>
                <a:gridCol w="2051532">
                  <a:extLst>
                    <a:ext uri="{9D8B030D-6E8A-4147-A177-3AD203B41FA5}">
                      <a16:colId xmlns:a16="http://schemas.microsoft.com/office/drawing/2014/main" val="1619426051"/>
                    </a:ext>
                  </a:extLst>
                </a:gridCol>
                <a:gridCol w="4923192">
                  <a:extLst>
                    <a:ext uri="{9D8B030D-6E8A-4147-A177-3AD203B41FA5}">
                      <a16:colId xmlns:a16="http://schemas.microsoft.com/office/drawing/2014/main" val="1076294735"/>
                    </a:ext>
                  </a:extLst>
                </a:gridCol>
                <a:gridCol w="981512">
                  <a:extLst>
                    <a:ext uri="{9D8B030D-6E8A-4147-A177-3AD203B41FA5}">
                      <a16:colId xmlns:a16="http://schemas.microsoft.com/office/drawing/2014/main" val="674130882"/>
                    </a:ext>
                  </a:extLst>
                </a:gridCol>
                <a:gridCol w="800984">
                  <a:extLst>
                    <a:ext uri="{9D8B030D-6E8A-4147-A177-3AD203B41FA5}">
                      <a16:colId xmlns:a16="http://schemas.microsoft.com/office/drawing/2014/main" val="2228586247"/>
                    </a:ext>
                  </a:extLst>
                </a:gridCol>
                <a:gridCol w="1001486">
                  <a:extLst>
                    <a:ext uri="{9D8B030D-6E8A-4147-A177-3AD203B41FA5}">
                      <a16:colId xmlns:a16="http://schemas.microsoft.com/office/drawing/2014/main" val="3352745434"/>
                    </a:ext>
                  </a:extLst>
                </a:gridCol>
                <a:gridCol w="907174">
                  <a:extLst>
                    <a:ext uri="{9D8B030D-6E8A-4147-A177-3AD203B41FA5}">
                      <a16:colId xmlns:a16="http://schemas.microsoft.com/office/drawing/2014/main" val="3739158563"/>
                    </a:ext>
                  </a:extLst>
                </a:gridCol>
                <a:gridCol w="874480">
                  <a:extLst>
                    <a:ext uri="{9D8B030D-6E8A-4147-A177-3AD203B41FA5}">
                      <a16:colId xmlns:a16="http://schemas.microsoft.com/office/drawing/2014/main" val="3592440463"/>
                    </a:ext>
                  </a:extLst>
                </a:gridCol>
              </a:tblGrid>
              <a:tr h="3209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Development</a:t>
                      </a:r>
                    </a:p>
                  </a:txBody>
                  <a:tcPr/>
                </a:tc>
                <a:tc>
                  <a:txBody>
                    <a:bodyPr/>
                    <a:lstStyle/>
                    <a:p>
                      <a:r>
                        <a:rPr lang="en-GB" sz="1200"/>
                        <a:t>What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a:t>When</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Who</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Customer  experience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Efficiency</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Data and security</a:t>
                      </a:r>
                    </a:p>
                  </a:txBody>
                  <a:tcPr/>
                </a:tc>
                <a:extLst>
                  <a:ext uri="{0D108BD9-81ED-4DB2-BD59-A6C34878D82A}">
                    <a16:rowId xmlns:a16="http://schemas.microsoft.com/office/drawing/2014/main" val="208290246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Text messaging for reminders and other key contacts</a:t>
                      </a:r>
                    </a:p>
                  </a:txBody>
                  <a:tcPr/>
                </a:tc>
                <a:tc>
                  <a:txBody>
                    <a:bodyPr/>
                    <a:lstStyle/>
                    <a:p>
                      <a:r>
                        <a:rPr lang="en-GB" sz="1000"/>
                        <a:t>Launch and better embed text messaging for customer reminders (vs letters) and better integration into online facilities.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August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Housing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extLst>
                  <a:ext uri="{0D108BD9-81ED-4DB2-BD59-A6C34878D82A}">
                    <a16:rowId xmlns:a16="http://schemas.microsoft.com/office/drawing/2014/main" val="243125144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Plain English review of all housing letters</a:t>
                      </a:r>
                    </a:p>
                  </a:txBody>
                  <a:tcPr/>
                </a:tc>
                <a:tc>
                  <a:txBody>
                    <a:bodyPr/>
                    <a:lstStyle/>
                    <a:p>
                      <a:r>
                        <a:rPr lang="en-GB" sz="1000"/>
                        <a:t>Review all letters issued by the team/system based letters to ensure they are Plain English and customer focussed.</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April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CS and housing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extLst>
                  <a:ext uri="{0D108BD9-81ED-4DB2-BD59-A6C34878D82A}">
                    <a16:rowId xmlns:a16="http://schemas.microsoft.com/office/drawing/2014/main" val="3964361829"/>
                  </a:ext>
                </a:extLst>
              </a:tr>
              <a:tr h="0">
                <a:tc>
                  <a:txBody>
                    <a:bodyPr/>
                    <a:lstStyle/>
                    <a:p>
                      <a:pPr marL="0" marR="0" lvl="0" indent="0" algn="l" rtl="0" eaLnBrk="1" fontAlgn="auto" latinLnBrk="0" hangingPunct="1">
                        <a:lnSpc>
                          <a:spcPct val="100000"/>
                        </a:lnSpc>
                        <a:spcBef>
                          <a:spcPts val="0"/>
                        </a:spcBef>
                        <a:spcAft>
                          <a:spcPts val="0"/>
                        </a:spcAft>
                        <a:buClrTx/>
                        <a:buSzTx/>
                        <a:buFontTx/>
                        <a:buNone/>
                      </a:pPr>
                      <a:r>
                        <a:rPr lang="en-US" sz="1000" b="1"/>
                        <a:t>Explore integration of Jigsaw with the my account </a:t>
                      </a:r>
                      <a:br>
                        <a:rPr lang="en-US"/>
                      </a:br>
                      <a:r>
                        <a:rPr lang="en-GB" sz="1000" b="1">
                          <a:solidFill>
                            <a:schemeClr val="accent2"/>
                          </a:solidFill>
                        </a:rPr>
                        <a:t>Not yet approved</a:t>
                      </a:r>
                    </a:p>
                  </a:txBody>
                  <a:tcPr/>
                </a:tc>
                <a:tc>
                  <a:txBody>
                    <a:bodyPr/>
                    <a:lstStyle/>
                    <a:p>
                      <a:r>
                        <a:rPr lang="en-GB" sz="1000" kern="1200">
                          <a:solidFill>
                            <a:schemeClr val="dk1"/>
                          </a:solidFill>
                          <a:latin typeface="+mn-lt"/>
                          <a:ea typeface="+mn-ea"/>
                          <a:cs typeface="+mn-cs"/>
                        </a:rPr>
                        <a:t>Explore the possibility of better integration between my account and the jigsaw housing register system. </a:t>
                      </a:r>
                    </a:p>
                  </a:txBody>
                  <a:tcPr/>
                </a:tc>
                <a:tc>
                  <a:txBody>
                    <a:bodyPr/>
                    <a:lstStyle/>
                    <a:p>
                      <a:pPr marL="0" marR="0" lvl="0" indent="0" algn="ctr" rtl="0" eaLnBrk="1" fontAlgn="auto" latinLnBrk="0" hangingPunct="1">
                        <a:lnSpc>
                          <a:spcPct val="100000"/>
                        </a:lnSpc>
                        <a:spcBef>
                          <a:spcPts val="0"/>
                        </a:spcBef>
                        <a:spcAft>
                          <a:spcPts val="0"/>
                        </a:spcAft>
                        <a:buClrTx/>
                        <a:buSzTx/>
                        <a:buFontTx/>
                        <a:buNone/>
                      </a:pPr>
                      <a:r>
                        <a:rPr lang="en-GB" sz="1000" kern="1200">
                          <a:solidFill>
                            <a:schemeClr val="dk1"/>
                          </a:solidFill>
                          <a:latin typeface="+mn-lt"/>
                          <a:ea typeface="+mn-ea"/>
                          <a:cs typeface="+mn-cs"/>
                        </a:rPr>
                        <a:t>April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Digital and housing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1798159135"/>
                  </a:ext>
                </a:extLst>
              </a:tr>
            </a:tbl>
          </a:graphicData>
        </a:graphic>
      </p:graphicFrame>
      <p:sp>
        <p:nvSpPr>
          <p:cNvPr id="14" name="TextBox 13">
            <a:extLst>
              <a:ext uri="{FF2B5EF4-FFF2-40B4-BE49-F238E27FC236}">
                <a16:creationId xmlns:a16="http://schemas.microsoft.com/office/drawing/2014/main" id="{981A64B2-21C8-4334-A349-45239ED1A62C}"/>
              </a:ext>
            </a:extLst>
          </p:cNvPr>
          <p:cNvSpPr txBox="1"/>
          <p:nvPr/>
        </p:nvSpPr>
        <p:spPr>
          <a:xfrm>
            <a:off x="436080" y="151237"/>
            <a:ext cx="7620163" cy="369332"/>
          </a:xfrm>
          <a:prstGeom prst="rect">
            <a:avLst/>
          </a:prstGeom>
          <a:noFill/>
        </p:spPr>
        <p:txBody>
          <a:bodyPr wrap="none" rtlCol="0">
            <a:spAutoFit/>
          </a:bodyPr>
          <a:lstStyle/>
          <a:p>
            <a:r>
              <a:rPr lang="en-GB" b="1"/>
              <a:t>Housing and homelessness </a:t>
            </a:r>
            <a:r>
              <a:rPr lang="en-GB"/>
              <a:t>– supporting our most vulnerable customers</a:t>
            </a:r>
          </a:p>
        </p:txBody>
      </p:sp>
    </p:spTree>
    <p:extLst>
      <p:ext uri="{BB962C8B-B14F-4D97-AF65-F5344CB8AC3E}">
        <p14:creationId xmlns:p14="http://schemas.microsoft.com/office/powerpoint/2010/main" val="17882674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3E65CDB1-9CBA-4684-8C69-F2835042CBCF}"/>
              </a:ext>
            </a:extLst>
          </p:cNvPr>
          <p:cNvSpPr>
            <a:spLocks noGrp="1"/>
          </p:cNvSpPr>
          <p:nvPr>
            <p:ph type="dt" sz="half" idx="10"/>
          </p:nvPr>
        </p:nvSpPr>
        <p:spPr>
          <a:xfrm>
            <a:off x="502796" y="6204913"/>
            <a:ext cx="2743200" cy="365125"/>
          </a:xfrm>
        </p:spPr>
        <p:txBody>
          <a:bodyPr/>
          <a:lstStyle/>
          <a:p>
            <a:pPr algn="l"/>
            <a:r>
              <a:rPr lang="en-ZA"/>
              <a:t>Customer &amp; digital access strategy</a:t>
            </a:r>
          </a:p>
        </p:txBody>
      </p:sp>
      <p:sp>
        <p:nvSpPr>
          <p:cNvPr id="4" name="Slide Number Placeholder 3">
            <a:extLst>
              <a:ext uri="{FF2B5EF4-FFF2-40B4-BE49-F238E27FC236}">
                <a16:creationId xmlns:a16="http://schemas.microsoft.com/office/drawing/2014/main" id="{1973798D-2D17-4DAA-A549-0EACE2280548}"/>
              </a:ext>
            </a:extLst>
          </p:cNvPr>
          <p:cNvSpPr>
            <a:spLocks noGrp="1"/>
          </p:cNvSpPr>
          <p:nvPr>
            <p:ph type="sldNum" sz="quarter" idx="12"/>
          </p:nvPr>
        </p:nvSpPr>
        <p:spPr/>
        <p:txBody>
          <a:bodyPr/>
          <a:lstStyle/>
          <a:p>
            <a:fld id="{B5CEABB6-07DC-46E8-9B57-56EC44A396E5}" type="slidenum">
              <a:rPr lang="en-US" smtClean="0"/>
              <a:pPr/>
              <a:t>14</a:t>
            </a:fld>
            <a:endParaRPr lang="en-US"/>
          </a:p>
        </p:txBody>
      </p:sp>
      <p:graphicFrame>
        <p:nvGraphicFramePr>
          <p:cNvPr id="25" name="Table 22">
            <a:extLst>
              <a:ext uri="{FF2B5EF4-FFF2-40B4-BE49-F238E27FC236}">
                <a16:creationId xmlns:a16="http://schemas.microsoft.com/office/drawing/2014/main" id="{F9B862FC-623E-41B0-B43B-72E2D07B6B3A}"/>
              </a:ext>
            </a:extLst>
          </p:cNvPr>
          <p:cNvGraphicFramePr>
            <a:graphicFrameLocks/>
          </p:cNvGraphicFramePr>
          <p:nvPr>
            <p:extLst>
              <p:ext uri="{D42A27DB-BD31-4B8C-83A1-F6EECF244321}">
                <p14:modId xmlns:p14="http://schemas.microsoft.com/office/powerpoint/2010/main" val="1563365508"/>
              </p:ext>
            </p:extLst>
          </p:nvPr>
        </p:nvGraphicFramePr>
        <p:xfrm>
          <a:off x="502796" y="761218"/>
          <a:ext cx="8371240" cy="4450080"/>
        </p:xfrm>
        <a:graphic>
          <a:graphicData uri="http://schemas.openxmlformats.org/drawingml/2006/table">
            <a:tbl>
              <a:tblPr firstRow="1" bandRow="1">
                <a:tableStyleId>{5C22544A-7EE6-4342-B048-85BDC9FD1C3A}</a:tableStyleId>
              </a:tblPr>
              <a:tblGrid>
                <a:gridCol w="1700523">
                  <a:extLst>
                    <a:ext uri="{9D8B030D-6E8A-4147-A177-3AD203B41FA5}">
                      <a16:colId xmlns:a16="http://schemas.microsoft.com/office/drawing/2014/main" val="1619426051"/>
                    </a:ext>
                  </a:extLst>
                </a:gridCol>
                <a:gridCol w="2255470">
                  <a:extLst>
                    <a:ext uri="{9D8B030D-6E8A-4147-A177-3AD203B41FA5}">
                      <a16:colId xmlns:a16="http://schemas.microsoft.com/office/drawing/2014/main" val="1076294735"/>
                    </a:ext>
                  </a:extLst>
                </a:gridCol>
                <a:gridCol w="905691">
                  <a:extLst>
                    <a:ext uri="{9D8B030D-6E8A-4147-A177-3AD203B41FA5}">
                      <a16:colId xmlns:a16="http://schemas.microsoft.com/office/drawing/2014/main" val="674130882"/>
                    </a:ext>
                  </a:extLst>
                </a:gridCol>
                <a:gridCol w="844732">
                  <a:extLst>
                    <a:ext uri="{9D8B030D-6E8A-4147-A177-3AD203B41FA5}">
                      <a16:colId xmlns:a16="http://schemas.microsoft.com/office/drawing/2014/main" val="2228586247"/>
                    </a:ext>
                  </a:extLst>
                </a:gridCol>
                <a:gridCol w="1018903">
                  <a:extLst>
                    <a:ext uri="{9D8B030D-6E8A-4147-A177-3AD203B41FA5}">
                      <a16:colId xmlns:a16="http://schemas.microsoft.com/office/drawing/2014/main" val="3352745434"/>
                    </a:ext>
                  </a:extLst>
                </a:gridCol>
                <a:gridCol w="882668">
                  <a:extLst>
                    <a:ext uri="{9D8B030D-6E8A-4147-A177-3AD203B41FA5}">
                      <a16:colId xmlns:a16="http://schemas.microsoft.com/office/drawing/2014/main" val="3739158563"/>
                    </a:ext>
                  </a:extLst>
                </a:gridCol>
                <a:gridCol w="763253">
                  <a:extLst>
                    <a:ext uri="{9D8B030D-6E8A-4147-A177-3AD203B41FA5}">
                      <a16:colId xmlns:a16="http://schemas.microsoft.com/office/drawing/2014/main" val="3592440463"/>
                    </a:ext>
                  </a:extLst>
                </a:gridCol>
              </a:tblGrid>
              <a:tr h="2165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Development</a:t>
                      </a:r>
                    </a:p>
                  </a:txBody>
                  <a:tcPr/>
                </a:tc>
                <a:tc>
                  <a:txBody>
                    <a:bodyPr/>
                    <a:lstStyle/>
                    <a:p>
                      <a:r>
                        <a:rPr lang="en-GB" sz="1200"/>
                        <a:t>What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a:t>When</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Who</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a:t>Customer   experience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Efficiency</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Data and security</a:t>
                      </a:r>
                    </a:p>
                  </a:txBody>
                  <a:tcPr/>
                </a:tc>
                <a:extLst>
                  <a:ext uri="{0D108BD9-81ED-4DB2-BD59-A6C34878D82A}">
                    <a16:rowId xmlns:a16="http://schemas.microsoft.com/office/drawing/2014/main" val="208290246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New online planning advisory service and forms</a:t>
                      </a:r>
                    </a:p>
                  </a:txBody>
                  <a:tcPr/>
                </a:tc>
                <a:tc>
                  <a:txBody>
                    <a:bodyPr/>
                    <a:lstStyle/>
                    <a:p>
                      <a:r>
                        <a:rPr lang="en-GB" sz="1000"/>
                        <a:t>Launch new suite of planning advisory service forms, including a new suite of online pre-application support forms.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August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Digital and planning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extLst>
                  <a:ext uri="{0D108BD9-81ED-4DB2-BD59-A6C34878D82A}">
                    <a16:rowId xmlns:a16="http://schemas.microsoft.com/office/drawing/2014/main" val="1683512514"/>
                  </a:ext>
                </a:extLst>
              </a:tr>
              <a:tr h="0">
                <a:tc>
                  <a:txBody>
                    <a:bodyPr/>
                    <a:lstStyle/>
                    <a:p>
                      <a:pPr marL="0" marR="0" lvl="0" indent="0" algn="l" rtl="0" eaLnBrk="1" fontAlgn="auto" latinLnBrk="0" hangingPunct="1">
                        <a:lnSpc>
                          <a:spcPct val="100000"/>
                        </a:lnSpc>
                        <a:spcBef>
                          <a:spcPts val="0"/>
                        </a:spcBef>
                        <a:spcAft>
                          <a:spcPts val="0"/>
                        </a:spcAft>
                        <a:buClrTx/>
                        <a:buSzTx/>
                        <a:buFontTx/>
                        <a:buNone/>
                      </a:pPr>
                      <a:r>
                        <a:rPr lang="en-US" sz="1000" b="1" kern="1200" dirty="0">
                          <a:solidFill>
                            <a:schemeClr val="dk1"/>
                          </a:solidFill>
                          <a:latin typeface="+mn-lt"/>
                          <a:ea typeface="+mn-ea"/>
                          <a:cs typeface="+mn-cs"/>
                        </a:rPr>
                        <a:t>Enhanced planning enquiry from </a:t>
                      </a:r>
                    </a:p>
                  </a:txBody>
                  <a:tcPr/>
                </a:tc>
                <a:tc>
                  <a:txBody>
                    <a:bodyPr/>
                    <a:lstStyle/>
                    <a:p>
                      <a:r>
                        <a:rPr lang="en-GB" sz="1000"/>
                        <a:t>Further enhance and develop the </a:t>
                      </a:r>
                      <a:r>
                        <a:rPr lang="en-GB" sz="1000">
                          <a:hlinkClick r:id="rId2"/>
                        </a:rPr>
                        <a:t>planning enquiry form</a:t>
                      </a:r>
                      <a:r>
                        <a:rPr lang="en-GB" sz="1000"/>
                        <a:t>.</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Ongoing</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Digital and planning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extLst>
                  <a:ext uri="{0D108BD9-81ED-4DB2-BD59-A6C34878D82A}">
                    <a16:rowId xmlns:a16="http://schemas.microsoft.com/office/drawing/2014/main" val="347135098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Launch of tree enquiry form</a:t>
                      </a:r>
                    </a:p>
                  </a:txBody>
                  <a:tcPr/>
                </a:tc>
                <a:tc>
                  <a:txBody>
                    <a:bodyPr/>
                    <a:lstStyle/>
                    <a:p>
                      <a:r>
                        <a:rPr lang="en-GB" sz="1000"/>
                        <a:t>Launch new enquiry form for trees to provide better and more informed information to customers and reduce unnecessary contact.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December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Digital and planning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extLst>
                  <a:ext uri="{0D108BD9-81ED-4DB2-BD59-A6C34878D82A}">
                    <a16:rowId xmlns:a16="http://schemas.microsoft.com/office/drawing/2014/main" val="309236286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Plain English review of all planning letters</a:t>
                      </a:r>
                    </a:p>
                  </a:txBody>
                  <a:tcPr/>
                </a:tc>
                <a:tc>
                  <a:txBody>
                    <a:bodyPr/>
                    <a:lstStyle/>
                    <a:p>
                      <a:r>
                        <a:rPr lang="en-GB" sz="1000"/>
                        <a:t>Review all letters issued by the team/system based letters to ensure they are Plain English and customer focussed.</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April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CS and planning team</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0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extLst>
                  <a:ext uri="{0D108BD9-81ED-4DB2-BD59-A6C34878D82A}">
                    <a16:rowId xmlns:a16="http://schemas.microsoft.com/office/drawing/2014/main" val="4828429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a:t>Enhanced online forms and payments for building control and land charges</a:t>
                      </a:r>
                    </a:p>
                  </a:txBody>
                  <a:tcPr/>
                </a:tc>
                <a:tc>
                  <a:txBody>
                    <a:bodyPr/>
                    <a:lstStyle/>
                    <a:p>
                      <a:r>
                        <a:rPr lang="en-GB" sz="1000">
                          <a:solidFill>
                            <a:schemeClr val="tx1"/>
                          </a:solidFill>
                        </a:rPr>
                        <a:t>Currently the building control and land charges service does not offer integrated online payments – enhance the experience to enable customers to book and pay for services online in an integrated way.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kern="1200" dirty="0">
                          <a:solidFill>
                            <a:schemeClr val="accent1">
                              <a:lumMod val="75000"/>
                            </a:schemeClr>
                          </a:solidFill>
                          <a:latin typeface="+mn-lt"/>
                          <a:ea typeface="+mn-ea"/>
                          <a:cs typeface="+mn-cs"/>
                        </a:rPr>
                        <a:t>September 2025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a:solidFill>
                            <a:schemeClr val="accent1">
                              <a:lumMod val="75000"/>
                            </a:schemeClr>
                          </a:solidFill>
                        </a:rPr>
                        <a:t>Digital and planning team</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0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a:solidFill>
                            <a:schemeClr val="accent1">
                              <a:lumMod val="75000"/>
                            </a:schemeClr>
                          </a:solidFill>
                          <a:sym typeface="Wingdings" panose="05000000000000000000" pitchFamily="2" charset="2"/>
                        </a:rPr>
                        <a:t></a:t>
                      </a:r>
                      <a:endParaRPr lang="en-GB" sz="1200" b="1">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extLst>
                  <a:ext uri="{0D108BD9-81ED-4DB2-BD59-A6C34878D82A}">
                    <a16:rowId xmlns:a16="http://schemas.microsoft.com/office/drawing/2014/main" val="3535224066"/>
                  </a:ext>
                </a:extLst>
              </a:tr>
            </a:tbl>
          </a:graphicData>
        </a:graphic>
      </p:graphicFrame>
      <p:sp>
        <p:nvSpPr>
          <p:cNvPr id="26" name="TextBox 25">
            <a:extLst>
              <a:ext uri="{FF2B5EF4-FFF2-40B4-BE49-F238E27FC236}">
                <a16:creationId xmlns:a16="http://schemas.microsoft.com/office/drawing/2014/main" id="{50EC7797-804A-4FBF-92CE-94C7F0852CD7}"/>
              </a:ext>
            </a:extLst>
          </p:cNvPr>
          <p:cNvSpPr txBox="1"/>
          <p:nvPr/>
        </p:nvSpPr>
        <p:spPr>
          <a:xfrm>
            <a:off x="502797" y="287055"/>
            <a:ext cx="6896119" cy="369332"/>
          </a:xfrm>
          <a:prstGeom prst="rect">
            <a:avLst/>
          </a:prstGeom>
          <a:noFill/>
        </p:spPr>
        <p:txBody>
          <a:bodyPr wrap="none" rtlCol="0">
            <a:spAutoFit/>
          </a:bodyPr>
          <a:lstStyle/>
          <a:p>
            <a:r>
              <a:rPr lang="en-GB" b="1"/>
              <a:t>Planning and building control </a:t>
            </a:r>
            <a:r>
              <a:rPr lang="en-GB"/>
              <a:t>– enhancing our built environment </a:t>
            </a:r>
          </a:p>
        </p:txBody>
      </p:sp>
      <p:pic>
        <p:nvPicPr>
          <p:cNvPr id="27" name="Picture 26" descr="A logo of a district&#10;&#10;Description automatically generated">
            <a:extLst>
              <a:ext uri="{FF2B5EF4-FFF2-40B4-BE49-F238E27FC236}">
                <a16:creationId xmlns:a16="http://schemas.microsoft.com/office/drawing/2014/main" id="{6B83B6D6-69E2-43E4-A3DB-C86EB6429627}"/>
              </a:ext>
            </a:extLst>
          </p:cNvPr>
          <p:cNvPicPr>
            <a:picLocks noChangeAspect="1"/>
          </p:cNvPicPr>
          <p:nvPr/>
        </p:nvPicPr>
        <p:blipFill>
          <a:blip r:embed="rId3"/>
          <a:stretch>
            <a:fillRect/>
          </a:stretch>
        </p:blipFill>
        <p:spPr>
          <a:xfrm>
            <a:off x="5969553" y="5332605"/>
            <a:ext cx="2641047" cy="1388870"/>
          </a:xfrm>
          <a:prstGeom prst="rect">
            <a:avLst/>
          </a:prstGeom>
        </p:spPr>
      </p:pic>
    </p:spTree>
    <p:extLst>
      <p:ext uri="{BB962C8B-B14F-4D97-AF65-F5344CB8AC3E}">
        <p14:creationId xmlns:p14="http://schemas.microsoft.com/office/powerpoint/2010/main" val="385210137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Slide Number Placeholder 84">
            <a:extLst>
              <a:ext uri="{FF2B5EF4-FFF2-40B4-BE49-F238E27FC236}">
                <a16:creationId xmlns:a16="http://schemas.microsoft.com/office/drawing/2014/main" id="{5EB842A5-6634-4B31-B78C-639CDAF543A1}"/>
              </a:ext>
            </a:extLst>
          </p:cNvPr>
          <p:cNvSpPr>
            <a:spLocks noGrp="1"/>
          </p:cNvSpPr>
          <p:nvPr>
            <p:ph type="sldNum" sz="quarter" idx="12"/>
          </p:nvPr>
        </p:nvSpPr>
        <p:spPr/>
        <p:txBody>
          <a:bodyPr/>
          <a:lstStyle/>
          <a:p>
            <a:fld id="{B5CEABB6-07DC-46E8-9B57-56EC44A396E5}" type="slidenum">
              <a:rPr lang="en-US" smtClean="0"/>
              <a:pPr/>
              <a:t>15</a:t>
            </a:fld>
            <a:endParaRPr lang="en-US"/>
          </a:p>
        </p:txBody>
      </p:sp>
      <p:graphicFrame>
        <p:nvGraphicFramePr>
          <p:cNvPr id="13" name="Table 22">
            <a:extLst>
              <a:ext uri="{FF2B5EF4-FFF2-40B4-BE49-F238E27FC236}">
                <a16:creationId xmlns:a16="http://schemas.microsoft.com/office/drawing/2014/main" id="{CA072B1F-47B7-4643-B488-B291771A9064}"/>
              </a:ext>
            </a:extLst>
          </p:cNvPr>
          <p:cNvGraphicFramePr>
            <a:graphicFrameLocks/>
          </p:cNvGraphicFramePr>
          <p:nvPr>
            <p:extLst>
              <p:ext uri="{D42A27DB-BD31-4B8C-83A1-F6EECF244321}">
                <p14:modId xmlns:p14="http://schemas.microsoft.com/office/powerpoint/2010/main" val="3858416719"/>
              </p:ext>
            </p:extLst>
          </p:nvPr>
        </p:nvGraphicFramePr>
        <p:xfrm>
          <a:off x="325820" y="750407"/>
          <a:ext cx="11540360" cy="2956560"/>
        </p:xfrm>
        <a:graphic>
          <a:graphicData uri="http://schemas.openxmlformats.org/drawingml/2006/table">
            <a:tbl>
              <a:tblPr firstRow="1" bandRow="1">
                <a:tableStyleId>{5C22544A-7EE6-4342-B048-85BDC9FD1C3A}</a:tableStyleId>
              </a:tblPr>
              <a:tblGrid>
                <a:gridCol w="2051532">
                  <a:extLst>
                    <a:ext uri="{9D8B030D-6E8A-4147-A177-3AD203B41FA5}">
                      <a16:colId xmlns:a16="http://schemas.microsoft.com/office/drawing/2014/main" val="1619426051"/>
                    </a:ext>
                  </a:extLst>
                </a:gridCol>
                <a:gridCol w="4923192">
                  <a:extLst>
                    <a:ext uri="{9D8B030D-6E8A-4147-A177-3AD203B41FA5}">
                      <a16:colId xmlns:a16="http://schemas.microsoft.com/office/drawing/2014/main" val="1076294735"/>
                    </a:ext>
                  </a:extLst>
                </a:gridCol>
                <a:gridCol w="981512">
                  <a:extLst>
                    <a:ext uri="{9D8B030D-6E8A-4147-A177-3AD203B41FA5}">
                      <a16:colId xmlns:a16="http://schemas.microsoft.com/office/drawing/2014/main" val="674130882"/>
                    </a:ext>
                  </a:extLst>
                </a:gridCol>
                <a:gridCol w="800984">
                  <a:extLst>
                    <a:ext uri="{9D8B030D-6E8A-4147-A177-3AD203B41FA5}">
                      <a16:colId xmlns:a16="http://schemas.microsoft.com/office/drawing/2014/main" val="2228586247"/>
                    </a:ext>
                  </a:extLst>
                </a:gridCol>
                <a:gridCol w="1001486">
                  <a:extLst>
                    <a:ext uri="{9D8B030D-6E8A-4147-A177-3AD203B41FA5}">
                      <a16:colId xmlns:a16="http://schemas.microsoft.com/office/drawing/2014/main" val="3352745434"/>
                    </a:ext>
                  </a:extLst>
                </a:gridCol>
                <a:gridCol w="907174">
                  <a:extLst>
                    <a:ext uri="{9D8B030D-6E8A-4147-A177-3AD203B41FA5}">
                      <a16:colId xmlns:a16="http://schemas.microsoft.com/office/drawing/2014/main" val="3739158563"/>
                    </a:ext>
                  </a:extLst>
                </a:gridCol>
                <a:gridCol w="874480">
                  <a:extLst>
                    <a:ext uri="{9D8B030D-6E8A-4147-A177-3AD203B41FA5}">
                      <a16:colId xmlns:a16="http://schemas.microsoft.com/office/drawing/2014/main" val="3592440463"/>
                    </a:ext>
                  </a:extLst>
                </a:gridCol>
              </a:tblGrid>
              <a:tr h="3209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Development</a:t>
                      </a:r>
                    </a:p>
                  </a:txBody>
                  <a:tcPr/>
                </a:tc>
                <a:tc>
                  <a:txBody>
                    <a:bodyPr/>
                    <a:lstStyle/>
                    <a:p>
                      <a:r>
                        <a:rPr lang="en-GB" sz="1200" dirty="0"/>
                        <a:t>What</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200" dirty="0"/>
                        <a:t>When</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Who</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Customer  experience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Efficiency</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Data and security</a:t>
                      </a:r>
                    </a:p>
                  </a:txBody>
                  <a:tcPr/>
                </a:tc>
                <a:extLst>
                  <a:ext uri="{0D108BD9-81ED-4DB2-BD59-A6C34878D82A}">
                    <a16:rowId xmlns:a16="http://schemas.microsoft.com/office/drawing/2014/main" val="208290246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Direct debits for leisure </a:t>
                      </a:r>
                      <a:r>
                        <a:rPr lang="en-US" sz="1000" b="1" dirty="0" err="1"/>
                        <a:t>centre</a:t>
                      </a:r>
                      <a:r>
                        <a:rPr lang="en-US" sz="1000" b="1" dirty="0"/>
                        <a:t> customers</a:t>
                      </a:r>
                    </a:p>
                  </a:txBody>
                  <a:tcPr/>
                </a:tc>
                <a:tc>
                  <a:txBody>
                    <a:bodyPr/>
                    <a:lstStyle/>
                    <a:p>
                      <a:r>
                        <a:rPr lang="en-GB" sz="1000" dirty="0"/>
                        <a:t>Launch direct debit functionality for leisure centre memberships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July 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Active Lichfield &amp; 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extLst>
                  <a:ext uri="{0D108BD9-81ED-4DB2-BD59-A6C34878D82A}">
                    <a16:rowId xmlns:a16="http://schemas.microsoft.com/office/drawing/2014/main" val="93259727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Launch timed bookings for leisure </a:t>
                      </a:r>
                      <a:r>
                        <a:rPr lang="en-US" sz="1000" b="1" dirty="0" err="1"/>
                        <a:t>centre</a:t>
                      </a:r>
                      <a:r>
                        <a:rPr lang="en-US" sz="1000" b="1" dirty="0"/>
                        <a:t> customers</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t>Launch and fully embed the facility to deliver bookings for leisure centre activities including swimming.</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July </a:t>
                      </a:r>
                      <a:r>
                        <a:rPr lang="en-GB" sz="1000" b="1" kern="1200" dirty="0">
                          <a:solidFill>
                            <a:schemeClr val="accent1">
                              <a:lumMod val="75000"/>
                            </a:schemeClr>
                          </a:solidFill>
                          <a:latin typeface="+mn-lt"/>
                          <a:ea typeface="+mn-ea"/>
                          <a:cs typeface="+mn-cs"/>
                        </a:rPr>
                        <a:t>2024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Active Lichfield &amp; 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extLst>
                  <a:ext uri="{0D108BD9-81ED-4DB2-BD59-A6C34878D82A}">
                    <a16:rowId xmlns:a16="http://schemas.microsoft.com/office/drawing/2014/main" val="152977671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b="1" dirty="0"/>
                        <a:t>Launch of new visitor website </a:t>
                      </a:r>
                      <a:r>
                        <a:rPr lang="en-GB" sz="1000" b="1" dirty="0">
                          <a:solidFill>
                            <a:schemeClr val="accent2"/>
                          </a:solidFill>
                        </a:rPr>
                        <a:t>Not yet approved</a:t>
                      </a:r>
                    </a:p>
                  </a:txBody>
                  <a:tcPr/>
                </a:tc>
                <a:tc>
                  <a:txBody>
                    <a:bodyPr/>
                    <a:lstStyle/>
                    <a:p>
                      <a:pPr marL="0" marR="0" lvl="0" indent="0" algn="l" rtl="0" eaLnBrk="1" fontAlgn="auto" latinLnBrk="0" hangingPunct="1">
                        <a:lnSpc>
                          <a:spcPct val="100000"/>
                        </a:lnSpc>
                        <a:spcBef>
                          <a:spcPts val="0"/>
                        </a:spcBef>
                        <a:spcAft>
                          <a:spcPts val="0"/>
                        </a:spcAft>
                        <a:buClrTx/>
                        <a:buSzTx/>
                        <a:buFontTx/>
                        <a:buNone/>
                      </a:pPr>
                      <a:r>
                        <a:rPr lang="en-GB" sz="1000" dirty="0">
                          <a:solidFill>
                            <a:schemeClr val="tx1"/>
                          </a:solidFill>
                        </a:rPr>
                        <a:t>Launch of new tourism/visitor website through Jadu Galaxies to offer better customer and partner experience and reduce ongoing costs.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kern="1200" dirty="0">
                          <a:solidFill>
                            <a:schemeClr val="accent1">
                              <a:lumMod val="75000"/>
                            </a:schemeClr>
                          </a:solidFill>
                          <a:latin typeface="+mn-lt"/>
                          <a:ea typeface="+mn-ea"/>
                          <a:cs typeface="+mn-cs"/>
                          <a:sym typeface="Wingdings" panose="05000000000000000000" pitchFamily="2" charset="2"/>
                        </a:rPr>
                        <a:t>October 2024</a:t>
                      </a:r>
                      <a:endParaRPr lang="en-GB" sz="1000" b="1" kern="1200" dirty="0">
                        <a:solidFill>
                          <a:schemeClr val="accent1">
                            <a:lumMod val="75000"/>
                          </a:schemeClr>
                        </a:solidFill>
                        <a:latin typeface="+mn-lt"/>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accent1">
                              <a:lumMod val="75000"/>
                            </a:schemeClr>
                          </a:solidFill>
                        </a:rPr>
                        <a:t>Marketing&amp; digital team</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endParaRPr lang="en-GB" sz="1200" b="1" dirty="0">
                        <a:solidFill>
                          <a:schemeClr val="accent1">
                            <a:lumMod val="75000"/>
                          </a:schemeClr>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tc>
                  <a:txBody>
                    <a:bodyPr/>
                    <a:lstStyle/>
                    <a:p>
                      <a:pPr algn="ctr"/>
                      <a:endParaRPr lang="en-GB" sz="1200" b="1">
                        <a:solidFill>
                          <a:schemeClr val="accent1">
                            <a:lumMod val="75000"/>
                          </a:schemeClr>
                        </a:solidFill>
                      </a:endParaRPr>
                    </a:p>
                  </a:txBody>
                  <a:tcPr/>
                </a:tc>
                <a:extLst>
                  <a:ext uri="{0D108BD9-81ED-4DB2-BD59-A6C34878D82A}">
                    <a16:rowId xmlns:a16="http://schemas.microsoft.com/office/drawing/2014/main" val="2431251447"/>
                  </a:ext>
                </a:extLst>
              </a:tr>
              <a:tr h="0">
                <a:tc>
                  <a:txBody>
                    <a:bodyPr/>
                    <a:lstStyle/>
                    <a:p>
                      <a:pPr marL="0" lvl="0" indent="0" algn="l">
                        <a:lnSpc>
                          <a:spcPct val="100000"/>
                        </a:lnSpc>
                        <a:spcBef>
                          <a:spcPts val="0"/>
                        </a:spcBef>
                        <a:spcAft>
                          <a:spcPts val="0"/>
                        </a:spcAft>
                        <a:buNone/>
                      </a:pPr>
                      <a:r>
                        <a:rPr lang="en-US" sz="1000" b="1" i="0" u="none" strike="noStrike" noProof="0" dirty="0">
                          <a:solidFill>
                            <a:srgbClr val="000000"/>
                          </a:solidFill>
                          <a:latin typeface="Avenir Next LT Pro Light"/>
                        </a:rPr>
                        <a:t>New leisure </a:t>
                      </a:r>
                      <a:r>
                        <a:rPr lang="en-US" sz="1000" b="1" i="0" u="none" strike="noStrike" noProof="0" dirty="0" err="1">
                          <a:solidFill>
                            <a:srgbClr val="000000"/>
                          </a:solidFill>
                          <a:latin typeface="Avenir Next LT Pro Light"/>
                        </a:rPr>
                        <a:t>centre</a:t>
                      </a:r>
                      <a:r>
                        <a:rPr lang="en-US" sz="1000" b="1" i="0" u="none" strike="noStrike" noProof="0" dirty="0">
                          <a:solidFill>
                            <a:srgbClr val="000000"/>
                          </a:solidFill>
                          <a:latin typeface="Avenir Next LT Pro Light"/>
                        </a:rPr>
                        <a:t> website and booking systems </a:t>
                      </a:r>
                      <a:br>
                        <a:rPr lang="en-US" sz="1000" b="1" i="0" u="none" strike="noStrike" noProof="0" dirty="0">
                          <a:solidFill>
                            <a:srgbClr val="000000"/>
                          </a:solidFill>
                          <a:latin typeface="Avenir Next LT Pro Light"/>
                        </a:rPr>
                      </a:br>
                      <a:r>
                        <a:rPr lang="en-GB" sz="1000" b="1" i="0" u="none" strike="noStrike" noProof="0" dirty="0">
                          <a:solidFill>
                            <a:schemeClr val="accent2"/>
                          </a:solidFill>
                        </a:rPr>
                        <a:t>Not yet approved</a:t>
                      </a:r>
                      <a:endParaRPr lang="en-US" dirty="0"/>
                    </a:p>
                  </a:txBody>
                  <a:tcPr/>
                </a:tc>
                <a:tc>
                  <a:txBody>
                    <a:bodyPr/>
                    <a:lstStyle/>
                    <a:p>
                      <a:pPr marL="0" lvl="0" indent="0" algn="l">
                        <a:lnSpc>
                          <a:spcPct val="100000"/>
                        </a:lnSpc>
                        <a:spcBef>
                          <a:spcPts val="0"/>
                        </a:spcBef>
                        <a:spcAft>
                          <a:spcPts val="0"/>
                        </a:spcAft>
                        <a:buNone/>
                      </a:pPr>
                      <a:r>
                        <a:rPr lang="en-GB" sz="1000" dirty="0"/>
                        <a:t>Support the LATCO to deliver the rollout of a potentially new back-office system and website</a:t>
                      </a:r>
                    </a:p>
                  </a:txBody>
                  <a:tcPr/>
                </a:tc>
                <a:tc>
                  <a:txBody>
                    <a:bodyPr/>
                    <a:lstStyle/>
                    <a:p>
                      <a:pPr marL="0" marR="0" lvl="0" indent="0" algn="ctr" rtl="0">
                        <a:lnSpc>
                          <a:spcPct val="100000"/>
                        </a:lnSpc>
                        <a:spcBef>
                          <a:spcPts val="0"/>
                        </a:spcBef>
                        <a:spcAft>
                          <a:spcPts val="0"/>
                        </a:spcAft>
                        <a:buClrTx/>
                        <a:buSzTx/>
                        <a:buFontTx/>
                        <a:buNone/>
                      </a:pPr>
                      <a:r>
                        <a:rPr lang="en-GB" sz="1000" b="1" kern="1200" dirty="0">
                          <a:solidFill>
                            <a:schemeClr val="accent1">
                              <a:lumMod val="75000"/>
                            </a:schemeClr>
                          </a:solidFill>
                          <a:latin typeface="+mn-lt"/>
                          <a:ea typeface="+mn-ea"/>
                          <a:cs typeface="+mn-cs"/>
                        </a:rPr>
                        <a:t>October 2024</a:t>
                      </a:r>
                    </a:p>
                  </a:txBody>
                  <a:tcPr/>
                </a:tc>
                <a:tc>
                  <a:txBody>
                    <a:bodyPr/>
                    <a:lstStyle/>
                    <a:p>
                      <a:pPr marL="0" marR="0" lvl="0" indent="0" algn="ctr">
                        <a:lnSpc>
                          <a:spcPct val="100000"/>
                        </a:lnSpc>
                        <a:spcBef>
                          <a:spcPts val="0"/>
                        </a:spcBef>
                        <a:spcAft>
                          <a:spcPts val="0"/>
                        </a:spcAft>
                        <a:buNone/>
                      </a:pPr>
                      <a:r>
                        <a:rPr lang="en-GB" sz="1000" b="1" dirty="0">
                          <a:solidFill>
                            <a:schemeClr val="accent1">
                              <a:lumMod val="75000"/>
                            </a:schemeClr>
                          </a:solidFill>
                        </a:rPr>
                        <a:t>LATCO &amp; digital team</a:t>
                      </a:r>
                      <a:endParaRPr lang="en-US" dirty="0"/>
                    </a:p>
                  </a:txBody>
                  <a:tcPr/>
                </a:tc>
                <a:tc>
                  <a:txBody>
                    <a:bodyPr/>
                    <a:lstStyle/>
                    <a:p>
                      <a:pPr marL="0" marR="0" lvl="0" indent="0" algn="ctr" defTabSz="914400" rtl="0">
                        <a:lnSpc>
                          <a:spcPct val="100000"/>
                        </a:lnSpc>
                        <a:spcBef>
                          <a:spcPts val="0"/>
                        </a:spcBef>
                        <a:spcAft>
                          <a:spcPts val="0"/>
                        </a:spcAft>
                        <a:buClrTx/>
                        <a:buSzTx/>
                        <a:buFontTx/>
                        <a:buNone/>
                        <a:tabLst/>
                        <a:defRPr/>
                      </a:pPr>
                      <a:r>
                        <a:rPr lang="en-GB" sz="1200" b="1" dirty="0">
                          <a:solidFill>
                            <a:schemeClr val="accent1">
                              <a:lumMod val="75000"/>
                            </a:schemeClr>
                          </a:solidFill>
                          <a:sym typeface="Wingdings" panose="05000000000000000000" pitchFamily="2" charset="2"/>
                        </a:rPr>
                        <a:t></a:t>
                      </a:r>
                    </a:p>
                  </a:txBody>
                  <a:tcPr/>
                </a:tc>
                <a:tc>
                  <a:txBody>
                    <a:bodyPr/>
                    <a:lstStyle/>
                    <a:p>
                      <a:pPr marL="0" marR="0" lvl="0" indent="0" algn="ctr" defTabSz="914400" rtl="0">
                        <a:lnSpc>
                          <a:spcPct val="100000"/>
                        </a:lnSpc>
                        <a:spcBef>
                          <a:spcPts val="0"/>
                        </a:spcBef>
                        <a:spcAft>
                          <a:spcPts val="0"/>
                        </a:spcAft>
                        <a:buClrTx/>
                        <a:buSzTx/>
                        <a:buFontTx/>
                        <a:buNone/>
                        <a:tabLst/>
                        <a:defRPr/>
                      </a:pPr>
                      <a:endParaRPr lang="en-GB" sz="1200" b="1">
                        <a:solidFill>
                          <a:schemeClr val="accent1">
                            <a:lumMod val="75000"/>
                          </a:schemeClr>
                        </a:solidFill>
                      </a:endParaRPr>
                    </a:p>
                  </a:txBody>
                  <a:tcPr/>
                </a:tc>
                <a:tc>
                  <a:txBody>
                    <a:bodyPr/>
                    <a:lstStyle/>
                    <a:p>
                      <a:pPr lvl="0" algn="ctr">
                        <a:buNone/>
                      </a:pPr>
                      <a:endParaRPr lang="en-GB" sz="1200" b="1">
                        <a:solidFill>
                          <a:schemeClr val="accent1">
                            <a:lumMod val="75000"/>
                          </a:schemeClr>
                        </a:solidFill>
                      </a:endParaRPr>
                    </a:p>
                  </a:txBody>
                  <a:tcPr/>
                </a:tc>
                <a:extLst>
                  <a:ext uri="{0D108BD9-81ED-4DB2-BD59-A6C34878D82A}">
                    <a16:rowId xmlns:a16="http://schemas.microsoft.com/office/drawing/2014/main" val="4110335391"/>
                  </a:ext>
                </a:extLst>
              </a:tr>
            </a:tbl>
          </a:graphicData>
        </a:graphic>
      </p:graphicFrame>
      <p:sp>
        <p:nvSpPr>
          <p:cNvPr id="14" name="TextBox 13">
            <a:extLst>
              <a:ext uri="{FF2B5EF4-FFF2-40B4-BE49-F238E27FC236}">
                <a16:creationId xmlns:a16="http://schemas.microsoft.com/office/drawing/2014/main" id="{981A64B2-21C8-4334-A349-45239ED1A62C}"/>
              </a:ext>
            </a:extLst>
          </p:cNvPr>
          <p:cNvSpPr txBox="1"/>
          <p:nvPr/>
        </p:nvSpPr>
        <p:spPr>
          <a:xfrm>
            <a:off x="436080" y="316705"/>
            <a:ext cx="8379923" cy="369332"/>
          </a:xfrm>
          <a:prstGeom prst="rect">
            <a:avLst/>
          </a:prstGeom>
          <a:noFill/>
        </p:spPr>
        <p:txBody>
          <a:bodyPr wrap="none" rtlCol="0">
            <a:spAutoFit/>
          </a:bodyPr>
          <a:lstStyle/>
          <a:p>
            <a:r>
              <a:rPr lang="en-GB" b="1"/>
              <a:t>Leisure and tourism </a:t>
            </a:r>
            <a:r>
              <a:rPr lang="en-GB"/>
              <a:t>– supporting our residents and visitors to get out and about</a:t>
            </a:r>
          </a:p>
        </p:txBody>
      </p:sp>
    </p:spTree>
    <p:extLst>
      <p:ext uri="{BB962C8B-B14F-4D97-AF65-F5344CB8AC3E}">
        <p14:creationId xmlns:p14="http://schemas.microsoft.com/office/powerpoint/2010/main" val="14017090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69280" y="388532"/>
            <a:ext cx="5669280" cy="1325563"/>
          </a:xfrm>
        </p:spPr>
        <p:txBody>
          <a:bodyPr>
            <a:normAutofit/>
          </a:bodyPr>
          <a:lstStyle/>
          <a:p>
            <a:r>
              <a:rPr lang="en-US" cap="none"/>
              <a:t>Our teams</a:t>
            </a:r>
          </a:p>
        </p:txBody>
      </p:sp>
      <p:sp>
        <p:nvSpPr>
          <p:cNvPr id="6" name="Text Placeholder 5">
            <a:extLst>
              <a:ext uri="{FF2B5EF4-FFF2-40B4-BE49-F238E27FC236}">
                <a16:creationId xmlns:a16="http://schemas.microsoft.com/office/drawing/2014/main" id="{D8E6824E-0D47-49EA-8EE0-CE2D88B71C95}"/>
              </a:ext>
            </a:extLst>
          </p:cNvPr>
          <p:cNvSpPr>
            <a:spLocks noGrp="1"/>
          </p:cNvSpPr>
          <p:nvPr>
            <p:ph type="body" sz="quarter" idx="14"/>
          </p:nvPr>
        </p:nvSpPr>
        <p:spPr>
          <a:xfrm>
            <a:off x="6096000" y="1450652"/>
            <a:ext cx="5669280" cy="365760"/>
          </a:xfrm>
        </p:spPr>
        <p:txBody>
          <a:bodyPr>
            <a:noAutofit/>
          </a:bodyPr>
          <a:lstStyle/>
          <a:p>
            <a:r>
              <a:rPr lang="en-US" b="1">
                <a:solidFill>
                  <a:srgbClr val="468C8A"/>
                </a:solidFill>
              </a:rPr>
              <a:t>Digital team</a:t>
            </a:r>
          </a:p>
        </p:txBody>
      </p:sp>
      <p:sp>
        <p:nvSpPr>
          <p:cNvPr id="9" name="Text Placeholder 8">
            <a:extLst>
              <a:ext uri="{FF2B5EF4-FFF2-40B4-BE49-F238E27FC236}">
                <a16:creationId xmlns:a16="http://schemas.microsoft.com/office/drawing/2014/main" id="{DC230641-EC34-4C9D-AC9A-13EE61C81903}"/>
              </a:ext>
            </a:extLst>
          </p:cNvPr>
          <p:cNvSpPr>
            <a:spLocks noGrp="1"/>
          </p:cNvSpPr>
          <p:nvPr>
            <p:ph type="body" sz="quarter" idx="17"/>
          </p:nvPr>
        </p:nvSpPr>
        <p:spPr>
          <a:xfrm>
            <a:off x="6096000" y="1810971"/>
            <a:ext cx="5669280" cy="1739015"/>
          </a:xfrm>
        </p:spPr>
        <p:txBody>
          <a:bodyPr>
            <a:normAutofit/>
          </a:bodyPr>
          <a:lstStyle/>
          <a:p>
            <a:pPr>
              <a:lnSpc>
                <a:spcPts val="1500"/>
              </a:lnSpc>
            </a:pPr>
            <a:r>
              <a:rPr lang="en-US" sz="1200" dirty="0"/>
              <a:t>Our digital team works to deliver robust developments designed to meet the needs of customers and internal teams and adopt new and emerging technologies to drive forward innovation.  Roll out robotics to reduce repetitive low value-added activity and leave our teams more time to support customers with more complex needs and deliver more in our communities</a:t>
            </a:r>
          </a:p>
        </p:txBody>
      </p:sp>
      <p:sp>
        <p:nvSpPr>
          <p:cNvPr id="12" name="Text Placeholder 11">
            <a:extLst>
              <a:ext uri="{FF2B5EF4-FFF2-40B4-BE49-F238E27FC236}">
                <a16:creationId xmlns:a16="http://schemas.microsoft.com/office/drawing/2014/main" id="{C06C2114-7A69-43E0-801C-F0779B58AF15}"/>
              </a:ext>
            </a:extLst>
          </p:cNvPr>
          <p:cNvSpPr>
            <a:spLocks noGrp="1"/>
          </p:cNvSpPr>
          <p:nvPr>
            <p:ph type="body" sz="quarter" idx="20"/>
          </p:nvPr>
        </p:nvSpPr>
        <p:spPr>
          <a:xfrm>
            <a:off x="6096000" y="4330952"/>
            <a:ext cx="5669280" cy="365760"/>
          </a:xfrm>
        </p:spPr>
        <p:txBody>
          <a:bodyPr>
            <a:noAutofit/>
          </a:bodyPr>
          <a:lstStyle/>
          <a:p>
            <a:r>
              <a:rPr lang="en-US" b="1">
                <a:solidFill>
                  <a:schemeClr val="accent4"/>
                </a:solidFill>
              </a:rPr>
              <a:t>Infrastructure team</a:t>
            </a:r>
            <a:endParaRPr lang="en-US" b="1" dirty="0">
              <a:solidFill>
                <a:schemeClr val="accent4"/>
              </a:solidFill>
            </a:endParaRPr>
          </a:p>
        </p:txBody>
      </p:sp>
      <p:sp>
        <p:nvSpPr>
          <p:cNvPr id="11" name="Text Placeholder 10">
            <a:extLst>
              <a:ext uri="{FF2B5EF4-FFF2-40B4-BE49-F238E27FC236}">
                <a16:creationId xmlns:a16="http://schemas.microsoft.com/office/drawing/2014/main" id="{1018725B-A88C-41E8-8D6A-44DF7A9F132D}"/>
              </a:ext>
            </a:extLst>
          </p:cNvPr>
          <p:cNvSpPr>
            <a:spLocks noGrp="1"/>
          </p:cNvSpPr>
          <p:nvPr>
            <p:ph type="body" sz="quarter" idx="19"/>
          </p:nvPr>
        </p:nvSpPr>
        <p:spPr>
          <a:xfrm>
            <a:off x="6096000" y="4706500"/>
            <a:ext cx="5669280" cy="1454603"/>
          </a:xfrm>
        </p:spPr>
        <p:txBody>
          <a:bodyPr vert="horz" lIns="91440" tIns="45720" rIns="91440" bIns="45720" rtlCol="0" anchor="t">
            <a:normAutofit fontScale="25000" lnSpcReduction="20000"/>
          </a:bodyPr>
          <a:lstStyle/>
          <a:p>
            <a:pPr>
              <a:lnSpc>
                <a:spcPts val="1500"/>
              </a:lnSpc>
            </a:pPr>
            <a:r>
              <a:rPr lang="en-GB" sz="4800" dirty="0"/>
              <a:t>Our infrastructure and data team works to deliver the </a:t>
            </a:r>
            <a:r>
              <a:rPr lang="en-GB" sz="4800" b="1" dirty="0"/>
              <a:t>council’s IT strategy</a:t>
            </a:r>
            <a:r>
              <a:rPr lang="en-GB" sz="4800" dirty="0"/>
              <a:t>, that has been designed to support our corporate and digital ambitions. It will ensure that the right infrastructure is in place to support the delivery of our customer and digital access strategy ambitions, and ensure our systems and approaches are fit for the future. </a:t>
            </a:r>
          </a:p>
          <a:p>
            <a:pPr>
              <a:lnSpc>
                <a:spcPts val="1500"/>
              </a:lnSpc>
            </a:pPr>
            <a:endParaRPr lang="en-GB" sz="4800" dirty="0"/>
          </a:p>
          <a:p>
            <a:pPr>
              <a:lnSpc>
                <a:spcPts val="1500"/>
              </a:lnSpc>
            </a:pPr>
            <a:r>
              <a:rPr lang="en-GB" sz="4800" b="1" dirty="0"/>
              <a:t>To view the council’s IT strategy email </a:t>
            </a:r>
            <a:r>
              <a:rPr lang="en-GB" sz="4800" b="1" dirty="0">
                <a:hlinkClick r:id="rId3"/>
              </a:rPr>
              <a:t>ian.edwards@lichfielddc.gov.uk</a:t>
            </a:r>
            <a:r>
              <a:rPr lang="en-GB" sz="4800" b="1" dirty="0"/>
              <a:t> </a:t>
            </a:r>
          </a:p>
          <a:p>
            <a:pPr>
              <a:lnSpc>
                <a:spcPts val="1500"/>
              </a:lnSpc>
            </a:pPr>
            <a:endParaRPr lang="en-GB" sz="1200" dirty="0"/>
          </a:p>
          <a:p>
            <a:pPr>
              <a:lnSpc>
                <a:spcPts val="1500"/>
              </a:lnSpc>
            </a:pPr>
            <a:r>
              <a:rPr lang="en-US" sz="1200" dirty="0"/>
              <a:t>. </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16</a:t>
            </a:fld>
            <a:endParaRPr lang="en-US"/>
          </a:p>
        </p:txBody>
      </p:sp>
      <p:sp>
        <p:nvSpPr>
          <p:cNvPr id="19" name="Text Placeholder 9">
            <a:extLst>
              <a:ext uri="{FF2B5EF4-FFF2-40B4-BE49-F238E27FC236}">
                <a16:creationId xmlns:a16="http://schemas.microsoft.com/office/drawing/2014/main" id="{06E87B71-0B86-4E1F-A91B-57E2D2D08B56}"/>
              </a:ext>
            </a:extLst>
          </p:cNvPr>
          <p:cNvSpPr txBox="1">
            <a:spLocks/>
          </p:cNvSpPr>
          <p:nvPr/>
        </p:nvSpPr>
        <p:spPr>
          <a:xfrm>
            <a:off x="6069280" y="3070066"/>
            <a:ext cx="5669280" cy="365760"/>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a:solidFill>
                  <a:schemeClr val="accent2"/>
                </a:solidFill>
              </a:rPr>
              <a:t>Customer services transformation team</a:t>
            </a:r>
          </a:p>
        </p:txBody>
      </p:sp>
      <p:sp>
        <p:nvSpPr>
          <p:cNvPr id="20" name="Text Placeholder 8">
            <a:extLst>
              <a:ext uri="{FF2B5EF4-FFF2-40B4-BE49-F238E27FC236}">
                <a16:creationId xmlns:a16="http://schemas.microsoft.com/office/drawing/2014/main" id="{D7586DAF-AFA1-41A5-9C67-2E028C40C68C}"/>
              </a:ext>
            </a:extLst>
          </p:cNvPr>
          <p:cNvSpPr txBox="1">
            <a:spLocks/>
          </p:cNvSpPr>
          <p:nvPr/>
        </p:nvSpPr>
        <p:spPr>
          <a:xfrm>
            <a:off x="6096000" y="3452188"/>
            <a:ext cx="5669280" cy="862139"/>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1500"/>
              </a:lnSpc>
            </a:pPr>
            <a:r>
              <a:rPr lang="en-US" sz="1200" dirty="0"/>
              <a:t>Our customer services team monitors </a:t>
            </a:r>
            <a:r>
              <a:rPr lang="en-US" sz="1200"/>
              <a:t>customer service standards </a:t>
            </a:r>
            <a:r>
              <a:rPr lang="en-US" sz="1200" dirty="0"/>
              <a:t>across the organisation </a:t>
            </a:r>
            <a:r>
              <a:rPr lang="en-US" sz="1200"/>
              <a:t>and delivers </a:t>
            </a:r>
            <a:r>
              <a:rPr lang="en-US" sz="1200" dirty="0"/>
              <a:t>customer services transformation, including close working with the county council on the Single Front Door </a:t>
            </a:r>
            <a:r>
              <a:rPr lang="en-US" sz="1200" dirty="0" err="1"/>
              <a:t>programme</a:t>
            </a:r>
            <a:r>
              <a:rPr lang="en-US" sz="1200" dirty="0"/>
              <a:t>. </a:t>
            </a:r>
          </a:p>
        </p:txBody>
      </p:sp>
      <p:sp>
        <p:nvSpPr>
          <p:cNvPr id="26" name="TextBox 25">
            <a:extLst>
              <a:ext uri="{FF2B5EF4-FFF2-40B4-BE49-F238E27FC236}">
                <a16:creationId xmlns:a16="http://schemas.microsoft.com/office/drawing/2014/main" id="{8A15693B-64D2-462D-9B68-C434D904CBA9}"/>
              </a:ext>
            </a:extLst>
          </p:cNvPr>
          <p:cNvSpPr txBox="1"/>
          <p:nvPr/>
        </p:nvSpPr>
        <p:spPr>
          <a:xfrm>
            <a:off x="6163112" y="6356350"/>
            <a:ext cx="3356273" cy="246221"/>
          </a:xfrm>
          <a:prstGeom prst="rect">
            <a:avLst/>
          </a:prstGeom>
          <a:noFill/>
        </p:spPr>
        <p:txBody>
          <a:bodyPr wrap="square">
            <a:spAutoFit/>
          </a:bodyPr>
          <a:lstStyle/>
          <a:p>
            <a:pPr algn="l"/>
            <a:r>
              <a:rPr lang="en-ZA" sz="1000"/>
              <a:t>Customer &amp; digital access strategy</a:t>
            </a:r>
          </a:p>
        </p:txBody>
      </p:sp>
    </p:spTree>
    <p:extLst>
      <p:ext uri="{BB962C8B-B14F-4D97-AF65-F5344CB8AC3E}">
        <p14:creationId xmlns:p14="http://schemas.microsoft.com/office/powerpoint/2010/main" val="12643887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445494"/>
            <a:ext cx="4306824" cy="1325563"/>
          </a:xfrm>
        </p:spPr>
        <p:txBody>
          <a:bodyPr/>
          <a:lstStyle/>
          <a:p>
            <a:r>
              <a:rPr lang="en-US" cap="none" dirty="0"/>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2730261"/>
            <a:ext cx="3505201" cy="2453969"/>
          </a:xfrm>
        </p:spPr>
        <p:txBody>
          <a:bodyPr>
            <a:normAutofit/>
          </a:bodyPr>
          <a:lstStyle/>
          <a:p>
            <a:r>
              <a:rPr lang="en-US" sz="1600" dirty="0"/>
              <a:t>Please email </a:t>
            </a:r>
            <a:r>
              <a:rPr lang="en-US" sz="1600" dirty="0">
                <a:hlinkClick r:id="rId2"/>
              </a:rPr>
              <a:t>digital@lichfielddc.gov.uk</a:t>
            </a:r>
            <a:r>
              <a:rPr lang="en-US" sz="1600" dirty="0"/>
              <a:t> with your thoughts and views on our strategy and action plan. </a:t>
            </a:r>
          </a:p>
          <a:p>
            <a:endParaRPr lang="en-US" dirty="0"/>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17</a:t>
            </a:fld>
            <a:endParaRPr lang="en-US"/>
          </a:p>
        </p:txBody>
      </p:sp>
    </p:spTree>
    <p:extLst>
      <p:ext uri="{BB962C8B-B14F-4D97-AF65-F5344CB8AC3E}">
        <p14:creationId xmlns:p14="http://schemas.microsoft.com/office/powerpoint/2010/main" val="213567368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514876"/>
            <a:ext cx="4114800" cy="1325563"/>
          </a:xfrm>
        </p:spPr>
        <p:txBody>
          <a:bodyPr>
            <a:normAutofit/>
          </a:bodyPr>
          <a:lstStyle/>
          <a:p>
            <a:r>
              <a:rPr lang="en-ZA" cap="none">
                <a:solidFill>
                  <a:schemeClr val="accent2"/>
                </a:solidFill>
              </a:rPr>
              <a:t>Our vision</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1840437"/>
            <a:ext cx="4114800" cy="3842669"/>
          </a:xfrm>
        </p:spPr>
        <p:txBody>
          <a:bodyPr vert="horz" lIns="91440" tIns="45720" rIns="91440" bIns="45720" rtlCol="0" anchor="t">
            <a:normAutofit/>
          </a:bodyPr>
          <a:lstStyle/>
          <a:p>
            <a:r>
              <a:rPr lang="en-GB" dirty="0"/>
              <a:t>We are committed to putting customers and businesses at the heart of how we design our digital services. We work to create online experiences that are safe and easy to use and deliver the best services, every time, so customers don’t have to contact us unnecessarily. This leaves our teams more time to serve people who can’t or don’t want to interact online, and to deliver more tailored support in our communities. It will free up time for our customers and make interacting with us as easy and seamless as possible.</a:t>
            </a:r>
          </a:p>
        </p:txBody>
      </p:sp>
      <p:sp>
        <p:nvSpPr>
          <p:cNvPr id="988" name="Footer Placeholder 4">
            <a:extLst>
              <a:ext uri="{FF2B5EF4-FFF2-40B4-BE49-F238E27FC236}">
                <a16:creationId xmlns:a16="http://schemas.microsoft.com/office/drawing/2014/main" id="{913B4A80-6C83-FB4C-8D49-B81A9804DEC0}"/>
              </a:ext>
            </a:extLst>
          </p:cNvPr>
          <p:cNvSpPr>
            <a:spLocks noGrp="1"/>
          </p:cNvSpPr>
          <p:nvPr>
            <p:ph type="ftr" sz="quarter" idx="11"/>
          </p:nvPr>
        </p:nvSpPr>
        <p:spPr>
          <a:xfrm>
            <a:off x="838200" y="6181976"/>
            <a:ext cx="2743200" cy="365125"/>
          </a:xfrm>
        </p:spPr>
        <p:txBody>
          <a:bodyPr/>
          <a:lstStyle/>
          <a:p>
            <a:pPr algn="l"/>
            <a:r>
              <a:rPr lang="en-ZA"/>
              <a:t>Customer &amp; digital access strategy</a:t>
            </a: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a:p>
        </p:txBody>
      </p:sp>
      <p:pic>
        <p:nvPicPr>
          <p:cNvPr id="7" name="Picture 6" descr="A logo of a district&#10;&#10;Description automatically generated">
            <a:extLst>
              <a:ext uri="{FF2B5EF4-FFF2-40B4-BE49-F238E27FC236}">
                <a16:creationId xmlns:a16="http://schemas.microsoft.com/office/drawing/2014/main" id="{A33980D4-50AC-4E04-A723-D652E4093D1C}"/>
              </a:ext>
            </a:extLst>
          </p:cNvPr>
          <p:cNvPicPr>
            <a:picLocks noChangeAspect="1"/>
          </p:cNvPicPr>
          <p:nvPr/>
        </p:nvPicPr>
        <p:blipFill>
          <a:blip r:embed="rId2"/>
          <a:stretch>
            <a:fillRect/>
          </a:stretch>
        </p:blipFill>
        <p:spPr>
          <a:xfrm>
            <a:off x="3632476" y="376640"/>
            <a:ext cx="2641047" cy="1388870"/>
          </a:xfrm>
          <a:prstGeom prst="rect">
            <a:avLst/>
          </a:prstGeom>
        </p:spPr>
      </p:pic>
    </p:spTree>
    <p:extLst>
      <p:ext uri="{BB962C8B-B14F-4D97-AF65-F5344CB8AC3E}">
        <p14:creationId xmlns:p14="http://schemas.microsoft.com/office/powerpoint/2010/main" val="6209913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107627"/>
            <a:ext cx="10515600" cy="1325563"/>
          </a:xfrm>
        </p:spPr>
        <p:txBody>
          <a:bodyPr>
            <a:normAutofit/>
          </a:bodyPr>
          <a:lstStyle/>
          <a:p>
            <a:r>
              <a:rPr lang="en-US" cap="none"/>
              <a:t>Core principles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6212" y="1402132"/>
            <a:ext cx="3657600" cy="365760"/>
          </a:xfrm>
        </p:spPr>
        <p:txBody>
          <a:bodyPr>
            <a:noAutofit/>
          </a:bodyPr>
          <a:lstStyle/>
          <a:p>
            <a:r>
              <a:rPr lang="en-US" b="1" dirty="0">
                <a:solidFill>
                  <a:schemeClr val="accent2"/>
                </a:solidFill>
              </a:rPr>
              <a:t>Customer centered design</a:t>
            </a:r>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35774" y="1858203"/>
            <a:ext cx="3668038" cy="1982035"/>
          </a:xfrm>
        </p:spPr>
        <p:txBody>
          <a:bodyPr vert="horz" lIns="91440" tIns="45720" rIns="91440" bIns="45720" rtlCol="0" anchor="t">
            <a:noAutofit/>
          </a:bodyPr>
          <a:lstStyle/>
          <a:p>
            <a:r>
              <a:rPr lang="en-US" sz="1300" dirty="0"/>
              <a:t>We will listen to our customers, so we create easy to use, safe online services that are designed and tested by the people who use them. As our team matures, we will adopt co-production techniques to collaboratively design services and content with our customers.</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846212" y="3847660"/>
            <a:ext cx="3657600" cy="365760"/>
          </a:xfrm>
        </p:spPr>
        <p:txBody>
          <a:bodyPr>
            <a:noAutofit/>
          </a:bodyPr>
          <a:lstStyle/>
          <a:p>
            <a:r>
              <a:rPr lang="en-US" b="1" dirty="0">
                <a:solidFill>
                  <a:srgbClr val="468C8A"/>
                </a:solidFill>
              </a:rPr>
              <a:t>Data driven</a:t>
            </a:r>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838200" y="4255410"/>
            <a:ext cx="3657600" cy="2392086"/>
          </a:xfrm>
        </p:spPr>
        <p:txBody>
          <a:bodyPr>
            <a:normAutofit/>
          </a:bodyPr>
          <a:lstStyle/>
          <a:p>
            <a:r>
              <a:rPr lang="en-US" sz="1300"/>
              <a:t>We will use data to determine what services we will target for improvement and when – we’ll tackle highly used services first to make sure we give the largest number of customers the best possible services. We’ll also target services that are less well used but have direct personal impact on vulnerable customers. </a:t>
            </a:r>
          </a:p>
        </p:txBody>
      </p:sp>
      <p:sp>
        <p:nvSpPr>
          <p:cNvPr id="19" name="Text Placeholder 18">
            <a:extLst>
              <a:ext uri="{FF2B5EF4-FFF2-40B4-BE49-F238E27FC236}">
                <a16:creationId xmlns:a16="http://schemas.microsoft.com/office/drawing/2014/main" id="{4B8BE8D6-18EB-4262-B841-22EEAC0B54F3}"/>
              </a:ext>
            </a:extLst>
          </p:cNvPr>
          <p:cNvSpPr>
            <a:spLocks noGrp="1"/>
          </p:cNvSpPr>
          <p:nvPr>
            <p:ph type="body" sz="quarter" idx="18"/>
          </p:nvPr>
        </p:nvSpPr>
        <p:spPr>
          <a:xfrm>
            <a:off x="4944984" y="1398120"/>
            <a:ext cx="3657600" cy="365760"/>
          </a:xfrm>
        </p:spPr>
        <p:txBody>
          <a:bodyPr>
            <a:noAutofit/>
          </a:bodyPr>
          <a:lstStyle/>
          <a:p>
            <a:r>
              <a:rPr lang="en-US" b="1" dirty="0">
                <a:solidFill>
                  <a:schemeClr val="accent4"/>
                </a:solidFill>
              </a:rPr>
              <a:t>Skilled internal teams</a:t>
            </a:r>
          </a:p>
        </p:txBody>
      </p:sp>
      <p:sp>
        <p:nvSpPr>
          <p:cNvPr id="18" name="Text Placeholder 17">
            <a:extLst>
              <a:ext uri="{FF2B5EF4-FFF2-40B4-BE49-F238E27FC236}">
                <a16:creationId xmlns:a16="http://schemas.microsoft.com/office/drawing/2014/main" id="{C9A7EEBF-BEE2-4555-B5EC-E6F42DCABC49}"/>
              </a:ext>
            </a:extLst>
          </p:cNvPr>
          <p:cNvSpPr>
            <a:spLocks noGrp="1"/>
          </p:cNvSpPr>
          <p:nvPr>
            <p:ph type="body" sz="quarter" idx="17"/>
          </p:nvPr>
        </p:nvSpPr>
        <p:spPr>
          <a:xfrm>
            <a:off x="4944984" y="1807189"/>
            <a:ext cx="3657600" cy="1689141"/>
          </a:xfrm>
        </p:spPr>
        <p:txBody>
          <a:bodyPr>
            <a:normAutofit/>
          </a:bodyPr>
          <a:lstStyle/>
          <a:p>
            <a:r>
              <a:rPr lang="en-US" sz="1300"/>
              <a:t>We will ensure all our teams are trained to support and develop our technologies, so we can be fleet of foot and deliver at pace. Through training we will adopt a customer centric approach, so we put customers at the heart of our decisions and actions.</a:t>
            </a:r>
          </a:p>
        </p:txBody>
      </p:sp>
      <p:sp>
        <p:nvSpPr>
          <p:cNvPr id="21" name="Text Placeholder 20">
            <a:extLst>
              <a:ext uri="{FF2B5EF4-FFF2-40B4-BE49-F238E27FC236}">
                <a16:creationId xmlns:a16="http://schemas.microsoft.com/office/drawing/2014/main" id="{09DC85FC-A5F4-4451-8D72-37B64A3F5EA0}"/>
              </a:ext>
            </a:extLst>
          </p:cNvPr>
          <p:cNvSpPr>
            <a:spLocks noGrp="1"/>
          </p:cNvSpPr>
          <p:nvPr>
            <p:ph type="body" sz="quarter" idx="20"/>
          </p:nvPr>
        </p:nvSpPr>
        <p:spPr>
          <a:xfrm>
            <a:off x="4953000" y="3665024"/>
            <a:ext cx="3657600" cy="365760"/>
          </a:xfrm>
        </p:spPr>
        <p:txBody>
          <a:bodyPr>
            <a:noAutofit/>
          </a:bodyPr>
          <a:lstStyle/>
          <a:p>
            <a:r>
              <a:rPr lang="en-US" b="1">
                <a:solidFill>
                  <a:schemeClr val="accent2">
                    <a:lumMod val="60000"/>
                    <a:lumOff val="40000"/>
                  </a:schemeClr>
                </a:solidFill>
              </a:rPr>
              <a:t>Market leading technology</a:t>
            </a:r>
          </a:p>
        </p:txBody>
      </p:sp>
      <p:sp>
        <p:nvSpPr>
          <p:cNvPr id="82" name="Text Placeholder 81">
            <a:extLst>
              <a:ext uri="{FF2B5EF4-FFF2-40B4-BE49-F238E27FC236}">
                <a16:creationId xmlns:a16="http://schemas.microsoft.com/office/drawing/2014/main" id="{D9EC4812-61EE-48AF-8719-45C60242611A}"/>
              </a:ext>
            </a:extLst>
          </p:cNvPr>
          <p:cNvSpPr>
            <a:spLocks noGrp="1"/>
          </p:cNvSpPr>
          <p:nvPr>
            <p:ph type="body" sz="quarter" idx="19"/>
          </p:nvPr>
        </p:nvSpPr>
        <p:spPr>
          <a:xfrm>
            <a:off x="4953000" y="4071825"/>
            <a:ext cx="3657600" cy="2491582"/>
          </a:xfrm>
        </p:spPr>
        <p:txBody>
          <a:bodyPr>
            <a:noAutofit/>
          </a:bodyPr>
          <a:lstStyle/>
          <a:p>
            <a:r>
              <a:rPr lang="en-US" sz="1300"/>
              <a:t>We will build the best technology and infrastructure to support our customers and teams. We will adopt robotics at every level of our processes to reduce unnecessary activity and leave our teams more time to support customers who need extra help. </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a:p>
        </p:txBody>
      </p:sp>
    </p:spTree>
    <p:extLst>
      <p:ext uri="{BB962C8B-B14F-4D97-AF65-F5344CB8AC3E}">
        <p14:creationId xmlns:p14="http://schemas.microsoft.com/office/powerpoint/2010/main" val="20887705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107627"/>
            <a:ext cx="10515600" cy="1325563"/>
          </a:xfrm>
        </p:spPr>
        <p:txBody>
          <a:bodyPr>
            <a:normAutofit/>
          </a:bodyPr>
          <a:lstStyle/>
          <a:p>
            <a:r>
              <a:rPr lang="en-US" cap="none"/>
              <a:t>Desired outcomes</a:t>
            </a:r>
            <a:endParaRPr lang="en-US"/>
          </a:p>
        </p:txBody>
      </p:sp>
      <p:sp>
        <p:nvSpPr>
          <p:cNvPr id="19" name="Text Placeholder 18">
            <a:extLst>
              <a:ext uri="{FF2B5EF4-FFF2-40B4-BE49-F238E27FC236}">
                <a16:creationId xmlns:a16="http://schemas.microsoft.com/office/drawing/2014/main" id="{4B8BE8D6-18EB-4262-B841-22EEAC0B54F3}"/>
              </a:ext>
            </a:extLst>
          </p:cNvPr>
          <p:cNvSpPr>
            <a:spLocks noGrp="1"/>
          </p:cNvSpPr>
          <p:nvPr>
            <p:ph type="body" sz="quarter" idx="18"/>
          </p:nvPr>
        </p:nvSpPr>
        <p:spPr>
          <a:xfrm>
            <a:off x="849234" y="3894115"/>
            <a:ext cx="4389521" cy="335682"/>
          </a:xfrm>
        </p:spPr>
        <p:txBody>
          <a:bodyPr vert="horz" lIns="91440" tIns="45720" rIns="91440" bIns="45720" rtlCol="0" anchor="t">
            <a:noAutofit/>
          </a:bodyPr>
          <a:lstStyle/>
          <a:p>
            <a:r>
              <a:rPr lang="en-US" b="1" dirty="0">
                <a:solidFill>
                  <a:schemeClr val="accent4"/>
                </a:solidFill>
                <a:cs typeface="Posterama"/>
              </a:rPr>
              <a:t>Reduced calls and increased caller satisfaction</a:t>
            </a:r>
          </a:p>
        </p:txBody>
      </p:sp>
      <p:sp>
        <p:nvSpPr>
          <p:cNvPr id="18" name="Text Placeholder 17">
            <a:extLst>
              <a:ext uri="{FF2B5EF4-FFF2-40B4-BE49-F238E27FC236}">
                <a16:creationId xmlns:a16="http://schemas.microsoft.com/office/drawing/2014/main" id="{C9A7EEBF-BEE2-4555-B5EC-E6F42DCABC49}"/>
              </a:ext>
            </a:extLst>
          </p:cNvPr>
          <p:cNvSpPr>
            <a:spLocks noGrp="1"/>
          </p:cNvSpPr>
          <p:nvPr>
            <p:ph type="body" sz="quarter" idx="17"/>
          </p:nvPr>
        </p:nvSpPr>
        <p:spPr>
          <a:xfrm>
            <a:off x="849234" y="4688083"/>
            <a:ext cx="4378938" cy="2057887"/>
          </a:xfrm>
        </p:spPr>
        <p:txBody>
          <a:bodyPr vert="horz" lIns="91440" tIns="45720" rIns="91440" bIns="45720" rtlCol="0" anchor="t">
            <a:normAutofit/>
          </a:bodyPr>
          <a:lstStyle/>
          <a:p>
            <a:r>
              <a:rPr lang="en-US" sz="1300" dirty="0"/>
              <a:t>In 2023-2024 96.8% of all customer queries (phone and live chat) were resolved at first point of contact, and customer surveys indicate a high level of satisfaction, however call wait times remain an area of concern. This strategy will increase customer satisfaction by reducing calls and call waits and improving the number of queries resolved at first point of contact.</a:t>
            </a:r>
          </a:p>
        </p:txBody>
      </p:sp>
      <p:sp>
        <p:nvSpPr>
          <p:cNvPr id="21" name="Text Placeholder 20">
            <a:extLst>
              <a:ext uri="{FF2B5EF4-FFF2-40B4-BE49-F238E27FC236}">
                <a16:creationId xmlns:a16="http://schemas.microsoft.com/office/drawing/2014/main" id="{09DC85FC-A5F4-4451-8D72-37B64A3F5EA0}"/>
              </a:ext>
            </a:extLst>
          </p:cNvPr>
          <p:cNvSpPr>
            <a:spLocks noGrp="1"/>
          </p:cNvSpPr>
          <p:nvPr>
            <p:ph type="body" sz="quarter" idx="20"/>
          </p:nvPr>
        </p:nvSpPr>
        <p:spPr>
          <a:xfrm>
            <a:off x="5384131" y="576919"/>
            <a:ext cx="3657600" cy="365760"/>
          </a:xfrm>
        </p:spPr>
        <p:txBody>
          <a:bodyPr vert="horz" lIns="91440" tIns="45720" rIns="91440" bIns="45720" rtlCol="0" anchor="t">
            <a:noAutofit/>
          </a:bodyPr>
          <a:lstStyle/>
          <a:p>
            <a:r>
              <a:rPr lang="en-US" b="1" dirty="0">
                <a:solidFill>
                  <a:schemeClr val="accent2">
                    <a:lumMod val="60000"/>
                    <a:lumOff val="40000"/>
                  </a:schemeClr>
                </a:solidFill>
              </a:rPr>
              <a:t>Increased digital interactions</a:t>
            </a:r>
            <a:endParaRPr lang="en-US" b="1" dirty="0">
              <a:solidFill>
                <a:schemeClr val="accent2">
                  <a:lumMod val="60000"/>
                  <a:lumOff val="40000"/>
                </a:schemeClr>
              </a:solidFill>
              <a:cs typeface="Posterama"/>
            </a:endParaRPr>
          </a:p>
        </p:txBody>
      </p:sp>
      <p:sp>
        <p:nvSpPr>
          <p:cNvPr id="82" name="Text Placeholder 81">
            <a:extLst>
              <a:ext uri="{FF2B5EF4-FFF2-40B4-BE49-F238E27FC236}">
                <a16:creationId xmlns:a16="http://schemas.microsoft.com/office/drawing/2014/main" id="{D9EC4812-61EE-48AF-8719-45C60242611A}"/>
              </a:ext>
            </a:extLst>
          </p:cNvPr>
          <p:cNvSpPr>
            <a:spLocks noGrp="1"/>
          </p:cNvSpPr>
          <p:nvPr>
            <p:ph type="body" sz="quarter" idx="19"/>
          </p:nvPr>
        </p:nvSpPr>
        <p:spPr>
          <a:xfrm>
            <a:off x="5384131" y="973137"/>
            <a:ext cx="3795183" cy="2480999"/>
          </a:xfrm>
        </p:spPr>
        <p:txBody>
          <a:bodyPr vert="horz" lIns="91440" tIns="45720" rIns="91440" bIns="45720" rtlCol="0" anchor="t">
            <a:noAutofit/>
          </a:bodyPr>
          <a:lstStyle/>
          <a:p>
            <a:r>
              <a:rPr lang="en-US" sz="1300" dirty="0"/>
              <a:t>In 2023-2024 in addition to 838,456 people visiting our website, customers requested services digitally 121,675 times, which was 2.2% higher than the number of customers who contacted us by phone. This strategy will increase the number of times customers request services digitally and drive down calls that could be resolved in a digital way first – leaving more time to support customers who need 121 support.</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a:t>
            </a:fld>
            <a:endParaRPr lang="en-US"/>
          </a:p>
        </p:txBody>
      </p:sp>
      <p:sp>
        <p:nvSpPr>
          <p:cNvPr id="4" name="Text Placeholder 20">
            <a:extLst>
              <a:ext uri="{FF2B5EF4-FFF2-40B4-BE49-F238E27FC236}">
                <a16:creationId xmlns:a16="http://schemas.microsoft.com/office/drawing/2014/main" id="{A6764298-C8A4-1F08-2FF0-E6E392F6B140}"/>
              </a:ext>
            </a:extLst>
          </p:cNvPr>
          <p:cNvSpPr txBox="1">
            <a:spLocks/>
          </p:cNvSpPr>
          <p:nvPr/>
        </p:nvSpPr>
        <p:spPr>
          <a:xfrm>
            <a:off x="5367198" y="3533904"/>
            <a:ext cx="3657600" cy="365760"/>
          </a:xfrm>
          <a:prstGeom prst="rect">
            <a:avLst/>
          </a:prstGeom>
        </p:spPr>
        <p:txBody>
          <a:bodyPr vert="horz" lIns="91440" tIns="45720" rIns="91440" bIns="45720" rtlCol="0" anchor="t">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solidFill>
                  <a:srgbClr val="468C8A"/>
                </a:solidFill>
                <a:ea typeface="+mj-lt"/>
                <a:cs typeface="+mj-lt"/>
              </a:rPr>
              <a:t>Increased digital satisfaction</a:t>
            </a:r>
            <a:endParaRPr lang="en-US" dirty="0"/>
          </a:p>
        </p:txBody>
      </p:sp>
      <p:sp>
        <p:nvSpPr>
          <p:cNvPr id="6" name="Text Placeholder 81">
            <a:extLst>
              <a:ext uri="{FF2B5EF4-FFF2-40B4-BE49-F238E27FC236}">
                <a16:creationId xmlns:a16="http://schemas.microsoft.com/office/drawing/2014/main" id="{37F6B2B1-1523-670C-A790-322C76EBBA72}"/>
              </a:ext>
            </a:extLst>
          </p:cNvPr>
          <p:cNvSpPr txBox="1">
            <a:spLocks/>
          </p:cNvSpPr>
          <p:nvPr/>
        </p:nvSpPr>
        <p:spPr>
          <a:xfrm>
            <a:off x="5377781" y="3940706"/>
            <a:ext cx="3795183" cy="1147499"/>
          </a:xfrm>
          <a:prstGeom prst="rect">
            <a:avLst/>
          </a:prstGeom>
        </p:spPr>
        <p:txBody>
          <a:bodyPr vert="horz" lIns="91440" tIns="45720" rIns="91440" bIns="45720" rtlCol="0" anchor="t">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300"/>
              <a:t>This strategy will ensure customer satisfaction with our digital channels is measured and customer feedback is used to improve and enhance customers digital experiences.</a:t>
            </a:r>
          </a:p>
        </p:txBody>
      </p:sp>
      <p:sp>
        <p:nvSpPr>
          <p:cNvPr id="9" name="Text Placeholder 20">
            <a:extLst>
              <a:ext uri="{FF2B5EF4-FFF2-40B4-BE49-F238E27FC236}">
                <a16:creationId xmlns:a16="http://schemas.microsoft.com/office/drawing/2014/main" id="{4905E93E-4022-27C4-4183-7CF0BD23D082}"/>
              </a:ext>
            </a:extLst>
          </p:cNvPr>
          <p:cNvSpPr txBox="1">
            <a:spLocks/>
          </p:cNvSpPr>
          <p:nvPr/>
        </p:nvSpPr>
        <p:spPr>
          <a:xfrm>
            <a:off x="5409531" y="5163737"/>
            <a:ext cx="3657600" cy="365760"/>
          </a:xfrm>
          <a:prstGeom prst="rect">
            <a:avLst/>
          </a:prstGeom>
        </p:spPr>
        <p:txBody>
          <a:bodyPr vert="horz" lIns="91440" tIns="45720" rIns="91440" bIns="45720" rtlCol="0" anchor="t">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a:solidFill>
                  <a:schemeClr val="accent4"/>
                </a:solidFill>
                <a:ea typeface="+mj-lt"/>
                <a:cs typeface="+mj-lt"/>
              </a:rPr>
              <a:t>Increased face to face satisfaction </a:t>
            </a:r>
            <a:endParaRPr lang="en-US">
              <a:solidFill>
                <a:schemeClr val="accent4"/>
              </a:solidFill>
              <a:cs typeface="Posterama"/>
            </a:endParaRPr>
          </a:p>
        </p:txBody>
      </p:sp>
      <p:sp>
        <p:nvSpPr>
          <p:cNvPr id="10" name="Text Placeholder 81">
            <a:extLst>
              <a:ext uri="{FF2B5EF4-FFF2-40B4-BE49-F238E27FC236}">
                <a16:creationId xmlns:a16="http://schemas.microsoft.com/office/drawing/2014/main" id="{944BF6F9-4DB0-A641-9320-06F659BFDC52}"/>
              </a:ext>
            </a:extLst>
          </p:cNvPr>
          <p:cNvSpPr txBox="1">
            <a:spLocks/>
          </p:cNvSpPr>
          <p:nvPr/>
        </p:nvSpPr>
        <p:spPr>
          <a:xfrm>
            <a:off x="5420114" y="5813956"/>
            <a:ext cx="3795183" cy="1147499"/>
          </a:xfrm>
          <a:prstGeom prst="rect">
            <a:avLst/>
          </a:prstGeom>
        </p:spPr>
        <p:txBody>
          <a:bodyPr vert="horz" lIns="91440" tIns="45720" rIns="91440" bIns="45720" rtlCol="0" anchor="t">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300"/>
              <a:t>This strategy will ensure an enhanced </a:t>
            </a:r>
            <a:br>
              <a:rPr lang="en-US" sz="1300"/>
            </a:br>
            <a:r>
              <a:rPr lang="en-US" sz="1300"/>
              <a:t>face to face service is provided, with a </a:t>
            </a:r>
            <a:br>
              <a:rPr lang="en-US" sz="1300"/>
            </a:br>
            <a:r>
              <a:rPr lang="en-US" sz="1300"/>
              <a:t>greater emphasis on welfare support. </a:t>
            </a:r>
          </a:p>
        </p:txBody>
      </p:sp>
      <p:graphicFrame>
        <p:nvGraphicFramePr>
          <p:cNvPr id="14" name="Chart 13">
            <a:extLst>
              <a:ext uri="{FF2B5EF4-FFF2-40B4-BE49-F238E27FC236}">
                <a16:creationId xmlns:a16="http://schemas.microsoft.com/office/drawing/2014/main" id="{3E103A25-178B-4852-9CB9-5ACE6F9531C4}"/>
              </a:ext>
            </a:extLst>
          </p:cNvPr>
          <p:cNvGraphicFramePr>
            <a:graphicFrameLocks/>
          </p:cNvGraphicFramePr>
          <p:nvPr>
            <p:extLst>
              <p:ext uri="{D42A27DB-BD31-4B8C-83A1-F6EECF244321}">
                <p14:modId xmlns:p14="http://schemas.microsoft.com/office/powerpoint/2010/main" val="4243513323"/>
              </p:ext>
            </p:extLst>
          </p:nvPr>
        </p:nvGraphicFramePr>
        <p:xfrm>
          <a:off x="817925" y="1160115"/>
          <a:ext cx="4389522" cy="266844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1167543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107627"/>
            <a:ext cx="10515600" cy="1325563"/>
          </a:xfrm>
        </p:spPr>
        <p:txBody>
          <a:bodyPr>
            <a:normAutofit/>
          </a:bodyPr>
          <a:lstStyle/>
          <a:p>
            <a:r>
              <a:rPr lang="en-US" cap="none" dirty="0"/>
              <a:t>Where we want to be by 2030</a:t>
            </a:r>
            <a:endParaRPr lang="en-US" dirty="0"/>
          </a:p>
        </p:txBody>
      </p:sp>
      <p:sp>
        <p:nvSpPr>
          <p:cNvPr id="21" name="Text Placeholder 20">
            <a:extLst>
              <a:ext uri="{FF2B5EF4-FFF2-40B4-BE49-F238E27FC236}">
                <a16:creationId xmlns:a16="http://schemas.microsoft.com/office/drawing/2014/main" id="{09DC85FC-A5F4-4451-8D72-37B64A3F5EA0}"/>
              </a:ext>
            </a:extLst>
          </p:cNvPr>
          <p:cNvSpPr>
            <a:spLocks noGrp="1"/>
          </p:cNvSpPr>
          <p:nvPr>
            <p:ph type="body" sz="quarter" idx="20"/>
          </p:nvPr>
        </p:nvSpPr>
        <p:spPr>
          <a:xfrm>
            <a:off x="960661" y="5322168"/>
            <a:ext cx="3657600" cy="365760"/>
          </a:xfrm>
        </p:spPr>
        <p:txBody>
          <a:bodyPr vert="horz" lIns="91440" tIns="45720" rIns="91440" bIns="45720" rtlCol="0" anchor="t">
            <a:noAutofit/>
          </a:bodyPr>
          <a:lstStyle/>
          <a:p>
            <a:pPr algn="l" fontAlgn="b"/>
            <a:r>
              <a:rPr lang="en-GB" b="1" dirty="0">
                <a:solidFill>
                  <a:schemeClr val="accent4"/>
                </a:solidFill>
                <a:cs typeface="Posterama"/>
              </a:rPr>
              <a:t>39% decrease in calls</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5</a:t>
            </a:fld>
            <a:endParaRPr lang="en-US"/>
          </a:p>
        </p:txBody>
      </p:sp>
      <p:sp>
        <p:nvSpPr>
          <p:cNvPr id="4" name="Text Placeholder 20">
            <a:extLst>
              <a:ext uri="{FF2B5EF4-FFF2-40B4-BE49-F238E27FC236}">
                <a16:creationId xmlns:a16="http://schemas.microsoft.com/office/drawing/2014/main" id="{A6764298-C8A4-1F08-2FF0-E6E392F6B140}"/>
              </a:ext>
            </a:extLst>
          </p:cNvPr>
          <p:cNvSpPr txBox="1">
            <a:spLocks/>
          </p:cNvSpPr>
          <p:nvPr/>
        </p:nvSpPr>
        <p:spPr>
          <a:xfrm>
            <a:off x="960661" y="5687928"/>
            <a:ext cx="3657600" cy="365760"/>
          </a:xfrm>
          <a:prstGeom prst="rect">
            <a:avLst/>
          </a:prstGeom>
        </p:spPr>
        <p:txBody>
          <a:bodyPr vert="horz" lIns="91440" tIns="45720" rIns="91440" bIns="45720" rtlCol="0" anchor="t">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b"/>
            <a:r>
              <a:rPr lang="en-GB" b="1" dirty="0">
                <a:solidFill>
                  <a:srgbClr val="468C8A"/>
                </a:solidFill>
                <a:ea typeface="+mj-lt"/>
                <a:cs typeface="+mj-lt"/>
              </a:rPr>
              <a:t>383% increase in live chats</a:t>
            </a:r>
          </a:p>
        </p:txBody>
      </p:sp>
      <p:sp>
        <p:nvSpPr>
          <p:cNvPr id="9" name="Text Placeholder 20">
            <a:extLst>
              <a:ext uri="{FF2B5EF4-FFF2-40B4-BE49-F238E27FC236}">
                <a16:creationId xmlns:a16="http://schemas.microsoft.com/office/drawing/2014/main" id="{4905E93E-4022-27C4-4183-7CF0BD23D082}"/>
              </a:ext>
            </a:extLst>
          </p:cNvPr>
          <p:cNvSpPr txBox="1">
            <a:spLocks/>
          </p:cNvSpPr>
          <p:nvPr/>
        </p:nvSpPr>
        <p:spPr>
          <a:xfrm>
            <a:off x="950501" y="6074180"/>
            <a:ext cx="3657600" cy="365760"/>
          </a:xfrm>
          <a:prstGeom prst="rect">
            <a:avLst/>
          </a:prstGeom>
        </p:spPr>
        <p:txBody>
          <a:bodyPr vert="horz" lIns="91440" tIns="45720" rIns="91440" bIns="45720" rtlCol="0" anchor="t">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b"/>
            <a:r>
              <a:rPr lang="en-GB" b="1" dirty="0">
                <a:solidFill>
                  <a:schemeClr val="accent2">
                    <a:lumMod val="60000"/>
                    <a:lumOff val="40000"/>
                  </a:schemeClr>
                </a:solidFill>
              </a:rPr>
              <a:t>31% increase in digital forms</a:t>
            </a:r>
          </a:p>
        </p:txBody>
      </p:sp>
      <p:sp>
        <p:nvSpPr>
          <p:cNvPr id="22" name="Text Placeholder 20">
            <a:extLst>
              <a:ext uri="{FF2B5EF4-FFF2-40B4-BE49-F238E27FC236}">
                <a16:creationId xmlns:a16="http://schemas.microsoft.com/office/drawing/2014/main" id="{0AC3FE95-3BBE-4602-BDA1-D027CA3ED919}"/>
              </a:ext>
            </a:extLst>
          </p:cNvPr>
          <p:cNvSpPr txBox="1">
            <a:spLocks/>
          </p:cNvSpPr>
          <p:nvPr/>
        </p:nvSpPr>
        <p:spPr>
          <a:xfrm>
            <a:off x="5057588" y="5322168"/>
            <a:ext cx="4361486" cy="365760"/>
          </a:xfrm>
          <a:prstGeom prst="rect">
            <a:avLst/>
          </a:prstGeom>
        </p:spPr>
        <p:txBody>
          <a:bodyPr vert="horz" lIns="91440" tIns="45720" rIns="91440" bIns="45720" rtlCol="0" anchor="t">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fontAlgn="b"/>
            <a:r>
              <a:rPr lang="en-GB" b="1" dirty="0">
                <a:solidFill>
                  <a:srgbClr val="468C8A"/>
                </a:solidFill>
                <a:ea typeface="+mj-lt"/>
                <a:cs typeface="+mj-lt"/>
              </a:rPr>
              <a:t>Over 25,000 WhatsApp per annum</a:t>
            </a:r>
          </a:p>
        </p:txBody>
      </p:sp>
      <p:sp>
        <p:nvSpPr>
          <p:cNvPr id="23" name="Text Placeholder 20">
            <a:extLst>
              <a:ext uri="{FF2B5EF4-FFF2-40B4-BE49-F238E27FC236}">
                <a16:creationId xmlns:a16="http://schemas.microsoft.com/office/drawing/2014/main" id="{5536D91B-EA03-498F-9BAB-54C25AFCD9FD}"/>
              </a:ext>
            </a:extLst>
          </p:cNvPr>
          <p:cNvSpPr txBox="1">
            <a:spLocks/>
          </p:cNvSpPr>
          <p:nvPr/>
        </p:nvSpPr>
        <p:spPr>
          <a:xfrm>
            <a:off x="5057588" y="5696588"/>
            <a:ext cx="4076252" cy="357100"/>
          </a:xfrm>
          <a:prstGeom prst="rect">
            <a:avLst/>
          </a:prstGeom>
        </p:spPr>
        <p:txBody>
          <a:bodyPr vert="horz" lIns="91440" tIns="45720" rIns="91440" bIns="45720" rtlCol="0" anchor="t">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b"/>
            <a:r>
              <a:rPr lang="en-GB" b="1" dirty="0">
                <a:solidFill>
                  <a:schemeClr val="accent4"/>
                </a:solidFill>
                <a:cs typeface="Posterama"/>
              </a:rPr>
              <a:t>Better quality face-to-face interactions</a:t>
            </a:r>
          </a:p>
        </p:txBody>
      </p:sp>
      <p:graphicFrame>
        <p:nvGraphicFramePr>
          <p:cNvPr id="24" name="Chart 23">
            <a:extLst>
              <a:ext uri="{FF2B5EF4-FFF2-40B4-BE49-F238E27FC236}">
                <a16:creationId xmlns:a16="http://schemas.microsoft.com/office/drawing/2014/main" id="{9DD22F29-486B-426B-B2FE-31BF01731A35}"/>
              </a:ext>
            </a:extLst>
          </p:cNvPr>
          <p:cNvGraphicFramePr>
            <a:graphicFrameLocks/>
          </p:cNvGraphicFramePr>
          <p:nvPr>
            <p:extLst>
              <p:ext uri="{D42A27DB-BD31-4B8C-83A1-F6EECF244321}">
                <p14:modId xmlns:p14="http://schemas.microsoft.com/office/powerpoint/2010/main" val="2440720433"/>
              </p:ext>
            </p:extLst>
          </p:nvPr>
        </p:nvGraphicFramePr>
        <p:xfrm>
          <a:off x="1061224" y="1288490"/>
          <a:ext cx="6613080" cy="403228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486886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F345DB-CBCD-4A2E-AA1C-06843F5A0E36}"/>
              </a:ext>
            </a:extLst>
          </p:cNvPr>
          <p:cNvSpPr>
            <a:spLocks noGrp="1"/>
          </p:cNvSpPr>
          <p:nvPr>
            <p:ph type="title"/>
          </p:nvPr>
        </p:nvSpPr>
        <p:spPr>
          <a:xfrm>
            <a:off x="571926" y="420219"/>
            <a:ext cx="4524055" cy="1325563"/>
          </a:xfrm>
        </p:spPr>
        <p:txBody>
          <a:bodyPr/>
          <a:lstStyle/>
          <a:p>
            <a:r>
              <a:rPr lang="en-ZA" cap="none" dirty="0">
                <a:solidFill>
                  <a:schemeClr val="accent6">
                    <a:lumMod val="50000"/>
                  </a:schemeClr>
                </a:solidFill>
              </a:rPr>
              <a:t>What this means for customers</a:t>
            </a:r>
            <a:endParaRPr lang="en-GB" cap="none" dirty="0">
              <a:solidFill>
                <a:schemeClr val="accent6">
                  <a:lumMod val="50000"/>
                </a:schemeClr>
              </a:solidFill>
            </a:endParaRPr>
          </a:p>
        </p:txBody>
      </p:sp>
      <p:sp>
        <p:nvSpPr>
          <p:cNvPr id="3" name="Date Placeholder 2">
            <a:extLst>
              <a:ext uri="{FF2B5EF4-FFF2-40B4-BE49-F238E27FC236}">
                <a16:creationId xmlns:a16="http://schemas.microsoft.com/office/drawing/2014/main" id="{D7FE2057-08A6-40DB-9393-29F89C88FCEB}"/>
              </a:ext>
            </a:extLst>
          </p:cNvPr>
          <p:cNvSpPr>
            <a:spLocks noGrp="1"/>
          </p:cNvSpPr>
          <p:nvPr>
            <p:ph type="dt" sz="half" idx="10"/>
          </p:nvPr>
        </p:nvSpPr>
        <p:spPr/>
        <p:txBody>
          <a:bodyPr/>
          <a:lstStyle/>
          <a:p>
            <a:pPr algn="l"/>
            <a:r>
              <a:rPr lang="en-ZA" dirty="0"/>
              <a:t>Customer &amp; digital access strategy</a:t>
            </a:r>
          </a:p>
        </p:txBody>
      </p:sp>
      <p:sp>
        <p:nvSpPr>
          <p:cNvPr id="5" name="Slide Number Placeholder 4">
            <a:extLst>
              <a:ext uri="{FF2B5EF4-FFF2-40B4-BE49-F238E27FC236}">
                <a16:creationId xmlns:a16="http://schemas.microsoft.com/office/drawing/2014/main" id="{FDE43113-9EB1-4E35-974D-2DA658ED77F5}"/>
              </a:ext>
            </a:extLst>
          </p:cNvPr>
          <p:cNvSpPr>
            <a:spLocks noGrp="1"/>
          </p:cNvSpPr>
          <p:nvPr>
            <p:ph type="sldNum" sz="quarter" idx="12"/>
          </p:nvPr>
        </p:nvSpPr>
        <p:spPr/>
        <p:txBody>
          <a:bodyPr/>
          <a:lstStyle/>
          <a:p>
            <a:fld id="{B5CEABB6-07DC-46E8-9B57-56EC44A396E5}" type="slidenum">
              <a:rPr lang="en-US" smtClean="0"/>
              <a:t>6</a:t>
            </a:fld>
            <a:endParaRPr lang="en-US"/>
          </a:p>
        </p:txBody>
      </p:sp>
      <p:sp>
        <p:nvSpPr>
          <p:cNvPr id="23" name="TextBox 22">
            <a:extLst>
              <a:ext uri="{FF2B5EF4-FFF2-40B4-BE49-F238E27FC236}">
                <a16:creationId xmlns:a16="http://schemas.microsoft.com/office/drawing/2014/main" id="{183B21ED-F702-4E2E-BC28-304804ACE7C6}"/>
              </a:ext>
            </a:extLst>
          </p:cNvPr>
          <p:cNvSpPr txBox="1"/>
          <p:nvPr/>
        </p:nvSpPr>
        <p:spPr>
          <a:xfrm>
            <a:off x="571926" y="1725894"/>
            <a:ext cx="4965110" cy="4370427"/>
          </a:xfrm>
          <a:prstGeom prst="rect">
            <a:avLst/>
          </a:prstGeom>
          <a:noFill/>
        </p:spPr>
        <p:txBody>
          <a:bodyPr wrap="square" rtlCol="0">
            <a:spAutoFit/>
          </a:bodyPr>
          <a:lstStyle/>
          <a:p>
            <a:r>
              <a:rPr lang="en-GB" b="1" dirty="0">
                <a:solidFill>
                  <a:schemeClr val="accent2"/>
                </a:solidFill>
                <a:effectLst/>
                <a:latin typeface="Calibri" panose="020F0502020204030204" pitchFamily="34" charset="0"/>
                <a:ea typeface="Times New Roman" panose="02020603050405020304" pitchFamily="18" charset="0"/>
              </a:rPr>
              <a:t>As a customer I will be able to:</a:t>
            </a:r>
          </a:p>
          <a:p>
            <a:endParaRPr lang="en-GB" b="1" dirty="0">
              <a:solidFill>
                <a:schemeClr val="accent2"/>
              </a:solidFill>
              <a:effectLst/>
              <a:latin typeface="Calibri" panose="020F0502020204030204" pitchFamily="34" charset="0"/>
              <a:ea typeface="Times New Roman" panose="02020603050405020304" pitchFamily="18" charset="0"/>
            </a:endParaRPr>
          </a:p>
          <a:p>
            <a:r>
              <a:rPr lang="en-GB" dirty="0">
                <a:effectLst/>
                <a:latin typeface="Calibri" panose="020F0502020204030204" pitchFamily="34" charset="0"/>
                <a:ea typeface="Times New Roman" panose="02020603050405020304" pitchFamily="18" charset="0"/>
              </a:rPr>
              <a:t>Use live chat and be served by a customer services agent within an average of two minutes.</a:t>
            </a:r>
          </a:p>
          <a:p>
            <a:endParaRPr lang="en-GB" dirty="0">
              <a:effectLst/>
              <a:latin typeface="Calibri" panose="020F0502020204030204" pitchFamily="34" charset="0"/>
              <a:ea typeface="Calibri" panose="020F0502020204030204" pitchFamily="34" charset="0"/>
            </a:endParaRPr>
          </a:p>
          <a:p>
            <a:r>
              <a:rPr lang="en-GB" b="1" dirty="0">
                <a:effectLst/>
                <a:latin typeface="Calibri" panose="020F0502020204030204" pitchFamily="34" charset="0"/>
                <a:ea typeface="Times New Roman" panose="02020603050405020304" pitchFamily="18" charset="0"/>
              </a:rPr>
              <a:t>Call customer services and request a call back and retain my place in the queue.</a:t>
            </a:r>
          </a:p>
          <a:p>
            <a:endParaRPr lang="en-GB" dirty="0">
              <a:effectLst/>
              <a:latin typeface="Calibri" panose="020F0502020204030204" pitchFamily="34" charset="0"/>
              <a:ea typeface="Calibri" panose="020F0502020204030204" pitchFamily="34" charset="0"/>
            </a:endParaRPr>
          </a:p>
          <a:p>
            <a:r>
              <a:rPr lang="en-GB" dirty="0">
                <a:effectLst/>
                <a:latin typeface="Calibri" panose="020F0502020204030204" pitchFamily="34" charset="0"/>
                <a:ea typeface="Times New Roman" panose="02020603050405020304" pitchFamily="18" charset="0"/>
              </a:rPr>
              <a:t>WhatsApp customer services and be guaranteed a response by the end of each working day*.</a:t>
            </a:r>
          </a:p>
          <a:p>
            <a:endParaRPr lang="en-GB" dirty="0">
              <a:effectLst/>
              <a:latin typeface="Calibri" panose="020F0502020204030204" pitchFamily="34" charset="0"/>
              <a:ea typeface="Calibri" panose="020F0502020204030204" pitchFamily="34" charset="0"/>
            </a:endParaRPr>
          </a:p>
          <a:p>
            <a:r>
              <a:rPr lang="en-GB" sz="1800" b="1" dirty="0">
                <a:latin typeface="Calibri" panose="020F0502020204030204" pitchFamily="34" charset="0"/>
                <a:ea typeface="Times New Roman" panose="02020603050405020304" pitchFamily="18" charset="0"/>
              </a:rPr>
              <a:t>Get my basic phone queries answered straight away thanks to intelligent AI – such as how do I register to vote, or when will my bin be collected.</a:t>
            </a:r>
          </a:p>
          <a:p>
            <a:endParaRPr lang="en-GB" sz="800" dirty="0">
              <a:effectLst/>
              <a:latin typeface="Calibri" panose="020F0502020204030204" pitchFamily="34" charset="0"/>
              <a:ea typeface="Calibri" panose="020F0502020204030204" pitchFamily="34" charset="0"/>
            </a:endParaRPr>
          </a:p>
          <a:p>
            <a:pPr algn="r"/>
            <a:r>
              <a:rPr lang="en-GB" sz="800" dirty="0">
                <a:latin typeface="Calibri" panose="020F0502020204030204" pitchFamily="34" charset="0"/>
              </a:rPr>
              <a:t>* If I WhatsApp before 4.30pm</a:t>
            </a:r>
          </a:p>
        </p:txBody>
      </p:sp>
      <p:sp>
        <p:nvSpPr>
          <p:cNvPr id="24" name="TextBox 23">
            <a:extLst>
              <a:ext uri="{FF2B5EF4-FFF2-40B4-BE49-F238E27FC236}">
                <a16:creationId xmlns:a16="http://schemas.microsoft.com/office/drawing/2014/main" id="{DFC2B224-E84E-445D-97BE-552349B71E00}"/>
              </a:ext>
            </a:extLst>
          </p:cNvPr>
          <p:cNvSpPr txBox="1"/>
          <p:nvPr/>
        </p:nvSpPr>
        <p:spPr>
          <a:xfrm>
            <a:off x="5948738" y="470249"/>
            <a:ext cx="5671336" cy="5632311"/>
          </a:xfrm>
          <a:prstGeom prst="rect">
            <a:avLst/>
          </a:prstGeom>
          <a:noFill/>
        </p:spPr>
        <p:txBody>
          <a:bodyPr wrap="square" rtlCol="0">
            <a:spAutoFit/>
          </a:bodyPr>
          <a:lstStyle/>
          <a:p>
            <a:r>
              <a:rPr lang="en-GB" b="1" dirty="0">
                <a:solidFill>
                  <a:schemeClr val="accent2"/>
                </a:solidFill>
                <a:effectLst/>
                <a:latin typeface="Calibri" panose="020F0502020204030204" pitchFamily="34" charset="0"/>
                <a:ea typeface="Times New Roman" panose="02020603050405020304" pitchFamily="18" charset="0"/>
              </a:rPr>
              <a:t>Be served more quickly on </a:t>
            </a:r>
            <a:r>
              <a:rPr lang="en-GB" b="1" dirty="0">
                <a:solidFill>
                  <a:schemeClr val="accent2"/>
                </a:solidFill>
                <a:latin typeface="Calibri" panose="020F0502020204030204" pitchFamily="34" charset="0"/>
                <a:ea typeface="Times New Roman" panose="02020603050405020304" pitchFamily="18" charset="0"/>
              </a:rPr>
              <a:t>the phone if I have a complex enquiry - </a:t>
            </a:r>
            <a:r>
              <a:rPr lang="en-GB" b="1" dirty="0">
                <a:solidFill>
                  <a:schemeClr val="accent2"/>
                </a:solidFill>
                <a:effectLst/>
                <a:latin typeface="Calibri" panose="020F0502020204030204" pitchFamily="34" charset="0"/>
                <a:ea typeface="Times New Roman" panose="02020603050405020304" pitchFamily="18" charset="0"/>
              </a:rPr>
              <a:t>because queues are shorter and the team has more time to support me.</a:t>
            </a:r>
          </a:p>
          <a:p>
            <a:endParaRPr lang="en-GB" dirty="0">
              <a:effectLst/>
              <a:latin typeface="Calibri" panose="020F0502020204030204" pitchFamily="34" charset="0"/>
              <a:ea typeface="Times New Roman" panose="02020603050405020304" pitchFamily="18" charset="0"/>
            </a:endParaRPr>
          </a:p>
          <a:p>
            <a:r>
              <a:rPr lang="en-GB" b="1" dirty="0">
                <a:effectLst/>
                <a:latin typeface="Calibri" panose="020F0502020204030204" pitchFamily="34" charset="0"/>
                <a:ea typeface="Times New Roman" panose="02020603050405020304" pitchFamily="18" charset="0"/>
              </a:rPr>
              <a:t>Get my query answered at first point of contact through customer services – 96.8% of all queries are answered at first point of contact.</a:t>
            </a:r>
          </a:p>
          <a:p>
            <a:endParaRPr lang="en-GB" b="1" dirty="0">
              <a:latin typeface="Calibri" panose="020F0502020204030204" pitchFamily="34" charset="0"/>
              <a:ea typeface="Times New Roman" panose="02020603050405020304" pitchFamily="18" charset="0"/>
            </a:endParaRPr>
          </a:p>
          <a:p>
            <a:r>
              <a:rPr lang="en-GB" dirty="0">
                <a:effectLst/>
                <a:latin typeface="Calibri" panose="020F0502020204030204" pitchFamily="34" charset="0"/>
                <a:ea typeface="Times New Roman" panose="02020603050405020304" pitchFamily="18" charset="0"/>
              </a:rPr>
              <a:t>Get enhanced drop-in support at the council offices and at </a:t>
            </a:r>
            <a:r>
              <a:rPr lang="en-GB" dirty="0">
                <a:latin typeface="Calibri" panose="020F0502020204030204" pitchFamily="34" charset="0"/>
                <a:ea typeface="Times New Roman" panose="02020603050405020304" pitchFamily="18" charset="0"/>
              </a:rPr>
              <a:t>venues </a:t>
            </a:r>
            <a:r>
              <a:rPr lang="en-GB" dirty="0">
                <a:effectLst/>
                <a:latin typeface="Calibri" panose="020F0502020204030204" pitchFamily="34" charset="0"/>
                <a:ea typeface="Times New Roman" panose="02020603050405020304" pitchFamily="18" charset="0"/>
              </a:rPr>
              <a:t>across the district, thanks to a partnership with the citizens advice bureau.</a:t>
            </a:r>
          </a:p>
          <a:p>
            <a:endParaRPr lang="en-GB" b="1" dirty="0">
              <a:effectLst/>
              <a:latin typeface="Calibri" panose="020F0502020204030204" pitchFamily="34" charset="0"/>
              <a:ea typeface="Times New Roman" panose="02020603050405020304" pitchFamily="18" charset="0"/>
            </a:endParaRPr>
          </a:p>
          <a:p>
            <a:r>
              <a:rPr lang="en-GB" b="1" dirty="0">
                <a:latin typeface="Calibri" panose="020F0502020204030204" pitchFamily="34" charset="0"/>
                <a:ea typeface="Times New Roman" panose="02020603050405020304" pitchFamily="18" charset="0"/>
              </a:rPr>
              <a:t>Easily b</a:t>
            </a:r>
            <a:r>
              <a:rPr lang="en-GB" b="1" dirty="0">
                <a:effectLst/>
                <a:latin typeface="Calibri" panose="020F0502020204030204" pitchFamily="34" charset="0"/>
                <a:ea typeface="Times New Roman" panose="02020603050405020304" pitchFamily="18" charset="0"/>
              </a:rPr>
              <a:t>ook an appointment online with the customer services team if I need in-depth face to face support.</a:t>
            </a:r>
          </a:p>
          <a:p>
            <a:endParaRPr lang="en-GB" dirty="0">
              <a:effectLst/>
              <a:latin typeface="Calibri" panose="020F0502020204030204" pitchFamily="34" charset="0"/>
              <a:ea typeface="Times New Roman" panose="02020603050405020304" pitchFamily="18" charset="0"/>
            </a:endParaRPr>
          </a:p>
          <a:p>
            <a:r>
              <a:rPr lang="en-GB" dirty="0">
                <a:latin typeface="Calibri" panose="020F0502020204030204" pitchFamily="34" charset="0"/>
                <a:ea typeface="Times New Roman" panose="02020603050405020304" pitchFamily="18" charset="0"/>
              </a:rPr>
              <a:t>Report over 100 issues – from graffiti to antisocial behaviour –  and r</a:t>
            </a:r>
            <a:r>
              <a:rPr lang="en-GB" sz="1800" dirty="0">
                <a:latin typeface="Calibri" panose="020F0502020204030204" pitchFamily="34" charset="0"/>
                <a:ea typeface="Times New Roman" panose="02020603050405020304" pitchFamily="18" charset="0"/>
              </a:rPr>
              <a:t>equest over 60 services – from bulky waste through to garden waste collections – all through a single online form. </a:t>
            </a:r>
          </a:p>
          <a:p>
            <a:endParaRPr lang="en-GB" dirty="0"/>
          </a:p>
        </p:txBody>
      </p:sp>
    </p:spTree>
    <p:extLst>
      <p:ext uri="{BB962C8B-B14F-4D97-AF65-F5344CB8AC3E}">
        <p14:creationId xmlns:p14="http://schemas.microsoft.com/office/powerpoint/2010/main" val="2818668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D7FE2057-08A6-40DB-9393-29F89C88FCEB}"/>
              </a:ext>
            </a:extLst>
          </p:cNvPr>
          <p:cNvSpPr>
            <a:spLocks noGrp="1"/>
          </p:cNvSpPr>
          <p:nvPr>
            <p:ph type="dt" sz="half" idx="10"/>
          </p:nvPr>
        </p:nvSpPr>
        <p:spPr/>
        <p:txBody>
          <a:bodyPr/>
          <a:lstStyle/>
          <a:p>
            <a:pPr algn="l"/>
            <a:r>
              <a:rPr lang="en-ZA" dirty="0"/>
              <a:t>Customer &amp; digital access strategy</a:t>
            </a:r>
          </a:p>
        </p:txBody>
      </p:sp>
      <p:sp>
        <p:nvSpPr>
          <p:cNvPr id="5" name="Slide Number Placeholder 4">
            <a:extLst>
              <a:ext uri="{FF2B5EF4-FFF2-40B4-BE49-F238E27FC236}">
                <a16:creationId xmlns:a16="http://schemas.microsoft.com/office/drawing/2014/main" id="{FDE43113-9EB1-4E35-974D-2DA658ED77F5}"/>
              </a:ext>
            </a:extLst>
          </p:cNvPr>
          <p:cNvSpPr>
            <a:spLocks noGrp="1"/>
          </p:cNvSpPr>
          <p:nvPr>
            <p:ph type="sldNum" sz="quarter" idx="12"/>
          </p:nvPr>
        </p:nvSpPr>
        <p:spPr/>
        <p:txBody>
          <a:bodyPr/>
          <a:lstStyle/>
          <a:p>
            <a:fld id="{B5CEABB6-07DC-46E8-9B57-56EC44A396E5}" type="slidenum">
              <a:rPr lang="en-US" smtClean="0"/>
              <a:t>7</a:t>
            </a:fld>
            <a:endParaRPr lang="en-US"/>
          </a:p>
        </p:txBody>
      </p:sp>
      <p:sp>
        <p:nvSpPr>
          <p:cNvPr id="23" name="TextBox 22">
            <a:extLst>
              <a:ext uri="{FF2B5EF4-FFF2-40B4-BE49-F238E27FC236}">
                <a16:creationId xmlns:a16="http://schemas.microsoft.com/office/drawing/2014/main" id="{183B21ED-F702-4E2E-BC28-304804ACE7C6}"/>
              </a:ext>
            </a:extLst>
          </p:cNvPr>
          <p:cNvSpPr txBox="1"/>
          <p:nvPr/>
        </p:nvSpPr>
        <p:spPr>
          <a:xfrm>
            <a:off x="571927" y="528012"/>
            <a:ext cx="4965110" cy="4801314"/>
          </a:xfrm>
          <a:prstGeom prst="rect">
            <a:avLst/>
          </a:prstGeom>
          <a:noFill/>
        </p:spPr>
        <p:txBody>
          <a:bodyPr wrap="square" rtlCol="0">
            <a:spAutoFit/>
          </a:bodyPr>
          <a:lstStyle/>
          <a:p>
            <a:r>
              <a:rPr lang="en-GB" b="1" dirty="0">
                <a:solidFill>
                  <a:schemeClr val="accent2"/>
                </a:solidFill>
                <a:effectLst/>
                <a:latin typeface="Calibri" panose="020F0502020204030204" pitchFamily="34" charset="0"/>
                <a:ea typeface="Times New Roman" panose="02020603050405020304" pitchFamily="18" charset="0"/>
              </a:rPr>
              <a:t>As a customer I will be able to:</a:t>
            </a:r>
          </a:p>
          <a:p>
            <a:endParaRPr lang="en-GB" sz="1800" dirty="0">
              <a:latin typeface="Calibri" panose="020F0502020204030204" pitchFamily="34" charset="0"/>
              <a:ea typeface="Calibri" panose="020F0502020204030204" pitchFamily="34" charset="0"/>
            </a:endParaRPr>
          </a:p>
          <a:p>
            <a:r>
              <a:rPr lang="en-GB" b="1" dirty="0">
                <a:effectLst/>
                <a:latin typeface="Calibri" panose="020F0502020204030204" pitchFamily="34" charset="0"/>
                <a:ea typeface="Times New Roman" panose="02020603050405020304" pitchFamily="18" charset="0"/>
              </a:rPr>
              <a:t>Talk to the customer services team using video, so they can advise me on visual issues – such as contaminated bins.</a:t>
            </a:r>
          </a:p>
          <a:p>
            <a:endParaRPr lang="en-GB" dirty="0">
              <a:latin typeface="Calibri" panose="020F0502020204030204" pitchFamily="34" charset="0"/>
              <a:ea typeface="Times New Roman" panose="02020603050405020304" pitchFamily="18" charset="0"/>
            </a:endParaRPr>
          </a:p>
          <a:p>
            <a:r>
              <a:rPr lang="en-GB" dirty="0">
                <a:latin typeface="Calibri" panose="020F0502020204030204" pitchFamily="34" charset="0"/>
                <a:ea typeface="Times New Roman" panose="02020603050405020304" pitchFamily="18" charset="0"/>
              </a:rPr>
              <a:t>Pay for services easily – such as </a:t>
            </a:r>
            <a:r>
              <a:rPr lang="en-GB" sz="1800" dirty="0">
                <a:latin typeface="Calibri" panose="020F0502020204030204" pitchFamily="34" charset="0"/>
                <a:ea typeface="Times New Roman" panose="02020603050405020304" pitchFamily="18" charset="0"/>
              </a:rPr>
              <a:t>garden waste – including online payments and online direct debits.</a:t>
            </a:r>
          </a:p>
          <a:p>
            <a:endParaRPr lang="en-GB" dirty="0">
              <a:latin typeface="Calibri" panose="020F0502020204030204" pitchFamily="34" charset="0"/>
              <a:ea typeface="Times New Roman" panose="02020603050405020304" pitchFamily="18" charset="0"/>
            </a:endParaRPr>
          </a:p>
          <a:p>
            <a:r>
              <a:rPr lang="en-GB" sz="1800" b="1" dirty="0">
                <a:latin typeface="Calibri" panose="020F0502020204030204" pitchFamily="34" charset="0"/>
                <a:ea typeface="Times New Roman" panose="02020603050405020304" pitchFamily="18" charset="0"/>
              </a:rPr>
              <a:t>Log in to a single secure online council account for all my queries and interaction – including checking my council tax balance, seeing a history of my requests and reporting issues.</a:t>
            </a:r>
          </a:p>
          <a:p>
            <a:endParaRPr lang="en-GB" sz="1800" dirty="0">
              <a:latin typeface="Calibri" panose="020F0502020204030204" pitchFamily="34" charset="0"/>
              <a:ea typeface="Times New Roman" panose="02020603050405020304" pitchFamily="18" charset="0"/>
            </a:endParaRPr>
          </a:p>
          <a:p>
            <a:r>
              <a:rPr lang="en-GB" sz="1800" dirty="0">
                <a:latin typeface="Calibri" panose="020F0502020204030204" pitchFamily="34" charset="0"/>
                <a:ea typeface="Times New Roman" panose="02020603050405020304" pitchFamily="18" charset="0"/>
              </a:rPr>
              <a:t>Have the peace of mind that all my financial transactions with the council are PCI compliant and my card data is absolutely secure. </a:t>
            </a:r>
            <a:endParaRPr lang="en-GB" dirty="0"/>
          </a:p>
        </p:txBody>
      </p:sp>
      <p:sp>
        <p:nvSpPr>
          <p:cNvPr id="24" name="TextBox 23">
            <a:extLst>
              <a:ext uri="{FF2B5EF4-FFF2-40B4-BE49-F238E27FC236}">
                <a16:creationId xmlns:a16="http://schemas.microsoft.com/office/drawing/2014/main" id="{DFC2B224-E84E-445D-97BE-552349B71E00}"/>
              </a:ext>
            </a:extLst>
          </p:cNvPr>
          <p:cNvSpPr txBox="1"/>
          <p:nvPr/>
        </p:nvSpPr>
        <p:spPr>
          <a:xfrm>
            <a:off x="5948737" y="528012"/>
            <a:ext cx="5671336" cy="4524315"/>
          </a:xfrm>
          <a:prstGeom prst="rect">
            <a:avLst/>
          </a:prstGeom>
          <a:noFill/>
        </p:spPr>
        <p:txBody>
          <a:bodyPr wrap="square" rtlCol="0">
            <a:spAutoFit/>
          </a:bodyPr>
          <a:lstStyle/>
          <a:p>
            <a:r>
              <a:rPr lang="en-GB" sz="1800" dirty="0">
                <a:latin typeface="Calibri" panose="020F0502020204030204" pitchFamily="34" charset="0"/>
                <a:ea typeface="Times New Roman" panose="02020603050405020304" pitchFamily="18" charset="0"/>
              </a:rPr>
              <a:t>Apply for council tax support and get an instant decision.</a:t>
            </a:r>
          </a:p>
          <a:p>
            <a:endParaRPr lang="en-GB" sz="1800" dirty="0">
              <a:latin typeface="Calibri" panose="020F0502020204030204" pitchFamily="34" charset="0"/>
              <a:ea typeface="Calibri" panose="020F0502020204030204" pitchFamily="34" charset="0"/>
            </a:endParaRPr>
          </a:p>
          <a:p>
            <a:r>
              <a:rPr lang="en-GB" sz="1800" b="1" dirty="0">
                <a:latin typeface="Calibri" panose="020F0502020204030204" pitchFamily="34" charset="0"/>
                <a:ea typeface="Times New Roman" panose="02020603050405020304" pitchFamily="18" charset="0"/>
              </a:rPr>
              <a:t>Get text messages for a range of things – from reminders on my council tax through to information about my social housing application.</a:t>
            </a:r>
          </a:p>
          <a:p>
            <a:endParaRPr lang="en-GB" dirty="0">
              <a:effectLst/>
              <a:latin typeface="Calibri" panose="020F0502020204030204" pitchFamily="34" charset="0"/>
              <a:ea typeface="Times New Roman" panose="02020603050405020304" pitchFamily="18" charset="0"/>
            </a:endParaRPr>
          </a:p>
          <a:p>
            <a:r>
              <a:rPr lang="en-GB" dirty="0">
                <a:effectLst/>
                <a:latin typeface="Calibri" panose="020F0502020204030204" pitchFamily="34" charset="0"/>
                <a:ea typeface="Times New Roman" panose="02020603050405020304" pitchFamily="18" charset="0"/>
              </a:rPr>
              <a:t>Scan a QR code on a street bin to find out when it will be next emptied, or tell the council it needs emptying.</a:t>
            </a:r>
          </a:p>
          <a:p>
            <a:endParaRPr lang="en-GB" dirty="0">
              <a:effectLst/>
              <a:latin typeface="Calibri" panose="020F0502020204030204" pitchFamily="34" charset="0"/>
              <a:ea typeface="Times New Roman" panose="02020603050405020304" pitchFamily="18" charset="0"/>
            </a:endParaRPr>
          </a:p>
          <a:p>
            <a:r>
              <a:rPr lang="en-GB" sz="1800" b="1" dirty="0">
                <a:latin typeface="Calibri" panose="020F0502020204030204" pitchFamily="34" charset="0"/>
                <a:ea typeface="Times New Roman" panose="02020603050405020304" pitchFamily="18" charset="0"/>
              </a:rPr>
              <a:t>Find out when grassed areas are going to be next cut through a quick online search.</a:t>
            </a:r>
          </a:p>
          <a:p>
            <a:endParaRPr lang="en-GB" sz="1800" dirty="0">
              <a:latin typeface="Calibri" panose="020F0502020204030204" pitchFamily="34" charset="0"/>
              <a:ea typeface="Times New Roman" panose="02020603050405020304" pitchFamily="18" charset="0"/>
            </a:endParaRPr>
          </a:p>
          <a:p>
            <a:r>
              <a:rPr lang="en-GB" sz="1800" dirty="0">
                <a:latin typeface="Calibri" panose="020F0502020204030204" pitchFamily="34" charset="0"/>
                <a:ea typeface="Times New Roman" panose="02020603050405020304" pitchFamily="18" charset="0"/>
              </a:rPr>
              <a:t>Book leisure activities and sign up to membership direct debits online.</a:t>
            </a:r>
          </a:p>
          <a:p>
            <a:endParaRPr lang="en-GB" sz="1800" dirty="0">
              <a:latin typeface="Calibri" panose="020F0502020204030204" pitchFamily="34" charset="0"/>
              <a:ea typeface="Calibri" panose="020F0502020204030204" pitchFamily="34" charset="0"/>
            </a:endParaRPr>
          </a:p>
          <a:p>
            <a:r>
              <a:rPr lang="en-GB" sz="1800" b="1" dirty="0">
                <a:latin typeface="Calibri" panose="020F0502020204030204" pitchFamily="34" charset="0"/>
                <a:ea typeface="Times New Roman" panose="02020603050405020304" pitchFamily="18" charset="0"/>
              </a:rPr>
              <a:t>Ask Alexa when my bin will be emptied.</a:t>
            </a:r>
          </a:p>
        </p:txBody>
      </p:sp>
    </p:spTree>
    <p:extLst>
      <p:ext uri="{BB962C8B-B14F-4D97-AF65-F5344CB8AC3E}">
        <p14:creationId xmlns:p14="http://schemas.microsoft.com/office/powerpoint/2010/main" val="33836695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D7FE2057-08A6-40DB-9393-29F89C88FCEB}"/>
              </a:ext>
            </a:extLst>
          </p:cNvPr>
          <p:cNvSpPr>
            <a:spLocks noGrp="1"/>
          </p:cNvSpPr>
          <p:nvPr>
            <p:ph type="dt" sz="half" idx="10"/>
          </p:nvPr>
        </p:nvSpPr>
        <p:spPr/>
        <p:txBody>
          <a:bodyPr/>
          <a:lstStyle/>
          <a:p>
            <a:pPr algn="l"/>
            <a:r>
              <a:rPr lang="en-ZA" dirty="0"/>
              <a:t>Customer &amp; digital access strategy</a:t>
            </a:r>
          </a:p>
        </p:txBody>
      </p:sp>
      <p:sp>
        <p:nvSpPr>
          <p:cNvPr id="5" name="Slide Number Placeholder 4">
            <a:extLst>
              <a:ext uri="{FF2B5EF4-FFF2-40B4-BE49-F238E27FC236}">
                <a16:creationId xmlns:a16="http://schemas.microsoft.com/office/drawing/2014/main" id="{FDE43113-9EB1-4E35-974D-2DA658ED77F5}"/>
              </a:ext>
            </a:extLst>
          </p:cNvPr>
          <p:cNvSpPr>
            <a:spLocks noGrp="1"/>
          </p:cNvSpPr>
          <p:nvPr>
            <p:ph type="sldNum" sz="quarter" idx="12"/>
          </p:nvPr>
        </p:nvSpPr>
        <p:spPr/>
        <p:txBody>
          <a:bodyPr/>
          <a:lstStyle/>
          <a:p>
            <a:fld id="{B5CEABB6-07DC-46E8-9B57-56EC44A396E5}" type="slidenum">
              <a:rPr lang="en-US" smtClean="0"/>
              <a:t>8</a:t>
            </a:fld>
            <a:endParaRPr lang="en-US"/>
          </a:p>
        </p:txBody>
      </p:sp>
      <p:sp>
        <p:nvSpPr>
          <p:cNvPr id="21" name="Text Placeholder 11">
            <a:extLst>
              <a:ext uri="{FF2B5EF4-FFF2-40B4-BE49-F238E27FC236}">
                <a16:creationId xmlns:a16="http://schemas.microsoft.com/office/drawing/2014/main" id="{BF00F34A-6C0B-4D61-BB91-605E537D88C9}"/>
              </a:ext>
            </a:extLst>
          </p:cNvPr>
          <p:cNvSpPr txBox="1">
            <a:spLocks/>
          </p:cNvSpPr>
          <p:nvPr/>
        </p:nvSpPr>
        <p:spPr>
          <a:xfrm>
            <a:off x="12630364" y="1243173"/>
            <a:ext cx="4965110" cy="10015590"/>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1800" b="0" kern="1200">
                <a:solidFill>
                  <a:schemeClr val="bg1">
                    <a:lumMod val="50000"/>
                  </a:schemeClr>
                </a:solidFill>
                <a:latin typeface="+mj-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b="1"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b="1"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9pPr>
          </a:lstStyle>
          <a:p>
            <a:endParaRPr lang="en-GB" dirty="0"/>
          </a:p>
        </p:txBody>
      </p:sp>
      <p:sp>
        <p:nvSpPr>
          <p:cNvPr id="23" name="TextBox 22">
            <a:extLst>
              <a:ext uri="{FF2B5EF4-FFF2-40B4-BE49-F238E27FC236}">
                <a16:creationId xmlns:a16="http://schemas.microsoft.com/office/drawing/2014/main" id="{183B21ED-F702-4E2E-BC28-304804ACE7C6}"/>
              </a:ext>
            </a:extLst>
          </p:cNvPr>
          <p:cNvSpPr txBox="1"/>
          <p:nvPr/>
        </p:nvSpPr>
        <p:spPr>
          <a:xfrm>
            <a:off x="571927" y="510256"/>
            <a:ext cx="4965110" cy="4801314"/>
          </a:xfrm>
          <a:prstGeom prst="rect">
            <a:avLst/>
          </a:prstGeom>
          <a:noFill/>
        </p:spPr>
        <p:txBody>
          <a:bodyPr wrap="square" rtlCol="0">
            <a:spAutoFit/>
          </a:bodyPr>
          <a:lstStyle/>
          <a:p>
            <a:r>
              <a:rPr lang="en-GB" b="1" dirty="0">
                <a:solidFill>
                  <a:schemeClr val="accent2"/>
                </a:solidFill>
                <a:effectLst/>
                <a:latin typeface="Calibri" panose="020F0502020204030204" pitchFamily="34" charset="0"/>
                <a:ea typeface="Times New Roman" panose="02020603050405020304" pitchFamily="18" charset="0"/>
              </a:rPr>
              <a:t>As a customer I will be able to:</a:t>
            </a:r>
          </a:p>
          <a:p>
            <a:endParaRPr lang="en-GB" b="1" dirty="0">
              <a:solidFill>
                <a:schemeClr val="accent2"/>
              </a:solidFill>
              <a:effectLst/>
              <a:latin typeface="Calibri" panose="020F0502020204030204" pitchFamily="34" charset="0"/>
              <a:ea typeface="Times New Roman" panose="02020603050405020304" pitchFamily="18" charset="0"/>
            </a:endParaRPr>
          </a:p>
          <a:p>
            <a:r>
              <a:rPr lang="en-GB" sz="1800" dirty="0">
                <a:latin typeface="Calibri" panose="020F0502020204030204" pitchFamily="34" charset="0"/>
                <a:ea typeface="Times New Roman" panose="02020603050405020304" pitchFamily="18" charset="0"/>
              </a:rPr>
              <a:t>Receive easy to understand letters that explain things in plain English, so I understand what the council is telling me straight away and I don’t need to call to find out more, unless I need extra support.</a:t>
            </a:r>
          </a:p>
          <a:p>
            <a:endParaRPr lang="en-GB" sz="1800" b="1" dirty="0">
              <a:latin typeface="Calibri" panose="020F0502020204030204" pitchFamily="34" charset="0"/>
              <a:ea typeface="Times New Roman" panose="02020603050405020304" pitchFamily="18" charset="0"/>
            </a:endParaRPr>
          </a:p>
          <a:p>
            <a:r>
              <a:rPr lang="en-GB" b="1" dirty="0">
                <a:latin typeface="Calibri" panose="020F0502020204030204" pitchFamily="34" charset="0"/>
                <a:ea typeface="Times New Roman" panose="02020603050405020304" pitchFamily="18" charset="0"/>
              </a:rPr>
              <a:t>E</a:t>
            </a:r>
            <a:r>
              <a:rPr lang="en-GB" sz="1800" b="1" dirty="0">
                <a:latin typeface="Calibri" panose="020F0502020204030204" pitchFamily="34" charset="0"/>
                <a:ea typeface="Times New Roman" panose="02020603050405020304" pitchFamily="18" charset="0"/>
              </a:rPr>
              <a:t>asily find what I need on the council’s website thanks to a powerful search engine, and find content that is short, concise, friendly and in plain English.</a:t>
            </a:r>
            <a:endParaRPr lang="en-GB" sz="1800" b="1" dirty="0">
              <a:latin typeface="Calibri" panose="020F0502020204030204" pitchFamily="34" charset="0"/>
              <a:ea typeface="Calibri" panose="020F0502020204030204" pitchFamily="34" charset="0"/>
            </a:endParaRPr>
          </a:p>
          <a:p>
            <a:endParaRPr lang="en-GB" sz="1800" dirty="0">
              <a:latin typeface="Calibri" panose="020F0502020204030204" pitchFamily="34" charset="0"/>
              <a:ea typeface="Calibri" panose="020F0502020204030204" pitchFamily="34" charset="0"/>
            </a:endParaRPr>
          </a:p>
          <a:p>
            <a:r>
              <a:rPr lang="en-GB" sz="1800" dirty="0">
                <a:latin typeface="Calibri" panose="020F0502020204030204" pitchFamily="34" charset="0"/>
                <a:ea typeface="Times New Roman" panose="02020603050405020304" pitchFamily="18" charset="0"/>
              </a:rPr>
              <a:t>Get instant planning advice for a range of development projects, and sign up and pay for </a:t>
            </a:r>
            <a:r>
              <a:rPr lang="en-GB" dirty="0">
                <a:latin typeface="Calibri" panose="020F0502020204030204" pitchFamily="34" charset="0"/>
                <a:ea typeface="Times New Roman" panose="02020603050405020304" pitchFamily="18" charset="0"/>
              </a:rPr>
              <a:t>detailed </a:t>
            </a:r>
            <a:r>
              <a:rPr lang="en-GB" sz="1800" dirty="0">
                <a:latin typeface="Calibri" panose="020F0502020204030204" pitchFamily="34" charset="0"/>
                <a:ea typeface="Times New Roman" panose="02020603050405020304" pitchFamily="18" charset="0"/>
              </a:rPr>
              <a:t>pre-application guidance online.</a:t>
            </a:r>
            <a:endParaRPr lang="en-GB" sz="1800" dirty="0">
              <a:latin typeface="Calibri" panose="020F0502020204030204" pitchFamily="34" charset="0"/>
              <a:ea typeface="Calibri" panose="020F0502020204030204" pitchFamily="34" charset="0"/>
            </a:endParaRPr>
          </a:p>
          <a:p>
            <a:endParaRPr lang="en-GB" dirty="0"/>
          </a:p>
        </p:txBody>
      </p:sp>
      <p:sp>
        <p:nvSpPr>
          <p:cNvPr id="24" name="TextBox 23">
            <a:extLst>
              <a:ext uri="{FF2B5EF4-FFF2-40B4-BE49-F238E27FC236}">
                <a16:creationId xmlns:a16="http://schemas.microsoft.com/office/drawing/2014/main" id="{DFC2B224-E84E-445D-97BE-552349B71E00}"/>
              </a:ext>
            </a:extLst>
          </p:cNvPr>
          <p:cNvSpPr txBox="1"/>
          <p:nvPr/>
        </p:nvSpPr>
        <p:spPr>
          <a:xfrm>
            <a:off x="5948737" y="510256"/>
            <a:ext cx="5671336" cy="3693319"/>
          </a:xfrm>
          <a:prstGeom prst="rect">
            <a:avLst/>
          </a:prstGeom>
          <a:noFill/>
        </p:spPr>
        <p:txBody>
          <a:bodyPr wrap="square" rtlCol="0">
            <a:spAutoFit/>
          </a:bodyPr>
          <a:lstStyle/>
          <a:p>
            <a:r>
              <a:rPr lang="en-GB" b="1" dirty="0">
                <a:latin typeface="Calibri" panose="020F0502020204030204" pitchFamily="34" charset="0"/>
                <a:ea typeface="Times New Roman" panose="02020603050405020304" pitchFamily="18" charset="0"/>
              </a:rPr>
              <a:t>F</a:t>
            </a:r>
            <a:r>
              <a:rPr lang="en-GB" sz="1800" b="1" dirty="0">
                <a:latin typeface="Calibri" panose="020F0502020204030204" pitchFamily="34" charset="0"/>
                <a:ea typeface="Times New Roman" panose="02020603050405020304" pitchFamily="18" charset="0"/>
              </a:rPr>
              <a:t>ind out about local events and activities through an attractive and easy to use visitor website.</a:t>
            </a:r>
          </a:p>
          <a:p>
            <a:endParaRPr lang="en-GB" dirty="0">
              <a:latin typeface="Calibri" panose="020F0502020204030204" pitchFamily="34" charset="0"/>
              <a:ea typeface="Times New Roman" panose="02020603050405020304" pitchFamily="18" charset="0"/>
            </a:endParaRPr>
          </a:p>
          <a:p>
            <a:r>
              <a:rPr lang="en-GB" dirty="0">
                <a:latin typeface="Calibri" panose="020F0502020204030204" pitchFamily="34" charset="0"/>
                <a:ea typeface="Times New Roman" panose="02020603050405020304" pitchFamily="18" charset="0"/>
              </a:rPr>
              <a:t>F</a:t>
            </a:r>
            <a:r>
              <a:rPr lang="en-GB" sz="1800" dirty="0">
                <a:latin typeface="Calibri" panose="020F0502020204030204" pitchFamily="34" charset="0"/>
                <a:ea typeface="Times New Roman" panose="02020603050405020304" pitchFamily="18" charset="0"/>
              </a:rPr>
              <a:t>ind out about local regeneration projects through an attractive and easy to use website.</a:t>
            </a:r>
          </a:p>
          <a:p>
            <a:endParaRPr lang="en-GB" sz="1800" dirty="0">
              <a:latin typeface="Calibri" panose="020F0502020204030204" pitchFamily="34" charset="0"/>
              <a:ea typeface="Calibri" panose="020F0502020204030204" pitchFamily="34" charset="0"/>
            </a:endParaRPr>
          </a:p>
          <a:p>
            <a:r>
              <a:rPr lang="en-GB" sz="1800" b="1" dirty="0">
                <a:latin typeface="Calibri" panose="020F0502020204030204" pitchFamily="34" charset="0"/>
                <a:ea typeface="Times New Roman" panose="02020603050405020304" pitchFamily="18" charset="0"/>
              </a:rPr>
              <a:t>Give my views on local issues in a single place on the council’s website. </a:t>
            </a:r>
          </a:p>
          <a:p>
            <a:endParaRPr lang="en-GB" sz="1800" dirty="0">
              <a:latin typeface="Calibri" panose="020F0502020204030204" pitchFamily="34" charset="0"/>
              <a:ea typeface="Calibri" panose="020F0502020204030204" pitchFamily="34" charset="0"/>
            </a:endParaRPr>
          </a:p>
          <a:p>
            <a:r>
              <a:rPr lang="en-GB" sz="1800" b="1" dirty="0">
                <a:solidFill>
                  <a:schemeClr val="accent2"/>
                </a:solidFill>
                <a:latin typeface="Calibri" panose="020F0502020204030204" pitchFamily="34" charset="0"/>
                <a:ea typeface="Times New Roman" panose="02020603050405020304" pitchFamily="18" charset="0"/>
              </a:rPr>
              <a:t>Be served better by internal teams because they have the right tools to support me and robotics in place to deliver accurate and fast processing.</a:t>
            </a:r>
            <a:endParaRPr lang="en-GB" sz="1800" b="1" dirty="0">
              <a:solidFill>
                <a:schemeClr val="accent2"/>
              </a:solidFill>
              <a:latin typeface="Calibri" panose="020F0502020204030204" pitchFamily="34" charset="0"/>
              <a:ea typeface="Calibri" panose="020F0502020204030204" pitchFamily="34" charset="0"/>
            </a:endParaRPr>
          </a:p>
          <a:p>
            <a:r>
              <a:rPr lang="en-GB" sz="1800" dirty="0">
                <a:latin typeface="Calibri" panose="020F0502020204030204" pitchFamily="34" charset="0"/>
                <a:ea typeface="Calibri" panose="020F0502020204030204" pitchFamily="34" charset="0"/>
              </a:rPr>
              <a:t> </a:t>
            </a:r>
          </a:p>
        </p:txBody>
      </p:sp>
    </p:spTree>
    <p:extLst>
      <p:ext uri="{BB962C8B-B14F-4D97-AF65-F5344CB8AC3E}">
        <p14:creationId xmlns:p14="http://schemas.microsoft.com/office/powerpoint/2010/main" val="40639133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descr="A logo of a district&#10;&#10;Description automatically generated">
            <a:extLst>
              <a:ext uri="{FF2B5EF4-FFF2-40B4-BE49-F238E27FC236}">
                <a16:creationId xmlns:a16="http://schemas.microsoft.com/office/drawing/2014/main" id="{5EF66109-8A48-43CD-95E9-A2CF1B295C3D}"/>
              </a:ext>
            </a:extLst>
          </p:cNvPr>
          <p:cNvPicPr>
            <a:picLocks noChangeAspect="1"/>
          </p:cNvPicPr>
          <p:nvPr/>
        </p:nvPicPr>
        <p:blipFill>
          <a:blip r:embed="rId2"/>
          <a:stretch>
            <a:fillRect/>
          </a:stretch>
        </p:blipFill>
        <p:spPr>
          <a:xfrm>
            <a:off x="452846" y="3978149"/>
            <a:ext cx="2641047" cy="1388870"/>
          </a:xfrm>
          <a:prstGeom prst="rect">
            <a:avLst/>
          </a:prstGeom>
        </p:spPr>
      </p:pic>
      <p:sp>
        <p:nvSpPr>
          <p:cNvPr id="16" name="Title 15">
            <a:extLst>
              <a:ext uri="{FF2B5EF4-FFF2-40B4-BE49-F238E27FC236}">
                <a16:creationId xmlns:a16="http://schemas.microsoft.com/office/drawing/2014/main" id="{E3D12CBB-26A8-43DC-BD42-1062C965EECE}"/>
              </a:ext>
            </a:extLst>
          </p:cNvPr>
          <p:cNvSpPr>
            <a:spLocks noGrp="1"/>
          </p:cNvSpPr>
          <p:nvPr>
            <p:ph type="title"/>
          </p:nvPr>
        </p:nvSpPr>
        <p:spPr>
          <a:xfrm>
            <a:off x="838200" y="5239501"/>
            <a:ext cx="10515600" cy="1299411"/>
          </a:xfrm>
        </p:spPr>
        <p:txBody>
          <a:bodyPr>
            <a:normAutofit/>
          </a:bodyPr>
          <a:lstStyle/>
          <a:p>
            <a:r>
              <a:rPr lang="en-GB" sz="2400" cap="none" dirty="0">
                <a:solidFill>
                  <a:schemeClr val="accent6">
                    <a:lumMod val="50000"/>
                  </a:schemeClr>
                </a:solidFill>
              </a:rPr>
              <a:t>This strategy sets out the actions we will aim to deliver over the next two years </a:t>
            </a:r>
            <a:r>
              <a:rPr lang="en-GB" sz="2400" b="0" cap="none" dirty="0">
                <a:solidFill>
                  <a:schemeClr val="accent6">
                    <a:lumMod val="50000"/>
                  </a:schemeClr>
                </a:solidFill>
              </a:rPr>
              <a:t>(2024 – 2026) </a:t>
            </a:r>
            <a:r>
              <a:rPr lang="en-GB" sz="2400" cap="none" dirty="0">
                <a:solidFill>
                  <a:schemeClr val="accent6">
                    <a:lumMod val="50000"/>
                  </a:schemeClr>
                </a:solidFill>
              </a:rPr>
              <a:t>to deliver our longer-term vision. </a:t>
            </a:r>
            <a:br>
              <a:rPr lang="en-GB" sz="2400" cap="none" dirty="0">
                <a:solidFill>
                  <a:schemeClr val="accent6">
                    <a:lumMod val="50000"/>
                  </a:schemeClr>
                </a:solidFill>
              </a:rPr>
            </a:br>
            <a:br>
              <a:rPr lang="en-GB" sz="1600" b="0" cap="none" dirty="0">
                <a:solidFill>
                  <a:schemeClr val="accent6">
                    <a:lumMod val="50000"/>
                  </a:schemeClr>
                </a:solidFill>
              </a:rPr>
            </a:br>
            <a:r>
              <a:rPr lang="en-GB" sz="1600" b="0" cap="none" dirty="0">
                <a:latin typeface="+mn-lt"/>
                <a:ea typeface="+mn-ea"/>
                <a:cs typeface="+mn-cs"/>
              </a:rPr>
              <a:t>Our action plan is reviewed every year to take advantage of emerging opportunities.</a:t>
            </a:r>
          </a:p>
        </p:txBody>
      </p:sp>
      <p:sp>
        <p:nvSpPr>
          <p:cNvPr id="5" name="Slide Number Placeholder 4">
            <a:extLst>
              <a:ext uri="{FF2B5EF4-FFF2-40B4-BE49-F238E27FC236}">
                <a16:creationId xmlns:a16="http://schemas.microsoft.com/office/drawing/2014/main" id="{B1E16F5A-6883-4363-A5B2-2B560D301D43}"/>
              </a:ext>
            </a:extLst>
          </p:cNvPr>
          <p:cNvSpPr>
            <a:spLocks noGrp="1"/>
          </p:cNvSpPr>
          <p:nvPr>
            <p:ph type="sldNum" sz="quarter" idx="4294967295"/>
          </p:nvPr>
        </p:nvSpPr>
        <p:spPr>
          <a:xfrm>
            <a:off x="9448800" y="6356350"/>
            <a:ext cx="2743200" cy="365125"/>
          </a:xfrm>
        </p:spPr>
        <p:txBody>
          <a:bodyPr/>
          <a:lstStyle/>
          <a:p>
            <a:fld id="{B5CEABB6-07DC-46E8-9B57-56EC44A396E5}" type="slidenum">
              <a:rPr lang="en-US" smtClean="0"/>
              <a:t>9</a:t>
            </a:fld>
            <a:endParaRPr lang="en-US"/>
          </a:p>
        </p:txBody>
      </p:sp>
    </p:spTree>
    <p:extLst>
      <p:ext uri="{BB962C8B-B14F-4D97-AF65-F5344CB8AC3E}">
        <p14:creationId xmlns:p14="http://schemas.microsoft.com/office/powerpoint/2010/main" val="2804810244"/>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5744BCD7064467469DA09C41039DB092" ma:contentTypeVersion="8" ma:contentTypeDescription="Create a new document." ma:contentTypeScope="" ma:versionID="892fcf6aaf0e486ef076c7b5b215be21">
  <xsd:schema xmlns:xsd="http://www.w3.org/2001/XMLSchema" xmlns:xs="http://www.w3.org/2001/XMLSchema" xmlns:p="http://schemas.microsoft.com/office/2006/metadata/properties" xmlns:ns2="071b4cb5-b201-4867-aa80-3347b3730a57" targetNamespace="http://schemas.microsoft.com/office/2006/metadata/properties" ma:root="true" ma:fieldsID="888c763b974b872b730877bb1037bf0a" ns2:_="">
    <xsd:import namespace="071b4cb5-b201-4867-aa80-3347b3730a57"/>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SearchProperties" minOccurs="0"/>
                <xsd:element ref="ns2:MediaServiceDateTaken" minOccurs="0"/>
                <xsd:element ref="ns2:MediaServiceGenerationTime" minOccurs="0"/>
                <xsd:element ref="ns2:MediaServiceEventHashCode"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71b4cb5-b201-4867-aa80-3347b3730a5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SearchProperties" ma:index="11" nillable="true" ma:displayName="MediaServiceSearchProperties" ma:hidden="true" ma:internalName="MediaServiceSearchProperties" ma:readOnly="true">
      <xsd:simpleType>
        <xsd:restriction base="dms:Note"/>
      </xsd:simpleType>
    </xsd:element>
    <xsd:element name="MediaServiceDateTaken" ma:index="12" nillable="true" ma:displayName="MediaServiceDateTaken" ma:hidden="true" ma:indexed="true" ma:internalName="MediaServiceDateTaken"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LengthInSeconds" ma:index="15" nillable="true" ma:displayName="MediaLengthInSeconds" ma:hidden="true" ma:internalName="MediaLengthInSeconds" ma:readOnly="tru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2.xml><?xml version="1.0" encoding="utf-8"?>
<ds:datastoreItem xmlns:ds="http://schemas.openxmlformats.org/officeDocument/2006/customXml" ds:itemID="{F7069D1F-6C1F-4FA3-8CCB-EA801E558BEC}">
  <ds:schemaRefs>
    <ds:schemaRef ds:uri="3b4f256e-f736-4541-a77f-e0f8f57d6e29"/>
    <ds:schemaRef ds:uri="56f4c3c6-b59a-4cd1-8e11-2439991bbea6"/>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AD84E7F3-CAAA-4E51-8789-0635D3C1B3F8}"/>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{A58599AD-878E-4896-91B3-8CDD52684294}tf16411248_win32</Template>
  <TotalTime>5862</TotalTime>
  <Words>3136</Words>
  <Application>Microsoft Office PowerPoint</Application>
  <PresentationFormat>Widescreen</PresentationFormat>
  <Paragraphs>411</Paragraphs>
  <Slides>17</Slides>
  <Notes>4</Notes>
  <HiddenSlides>0</HiddenSlides>
  <MMClips>0</MMClips>
  <ScaleCrop>false</ScaleCrop>
  <HeadingPairs>
    <vt:vector size="4" baseType="variant">
      <vt:variant>
        <vt:lpstr>Theme</vt:lpstr>
      </vt:variant>
      <vt:variant>
        <vt:i4>1</vt:i4>
      </vt:variant>
      <vt:variant>
        <vt:lpstr>Slide Titles</vt:lpstr>
      </vt:variant>
      <vt:variant>
        <vt:i4>17</vt:i4>
      </vt:variant>
    </vt:vector>
  </HeadingPairs>
  <TitlesOfParts>
    <vt:vector size="18" baseType="lpstr">
      <vt:lpstr>Office Theme</vt:lpstr>
      <vt:lpstr> Customer &amp; digital access strategy overview  2024 - 2030</vt:lpstr>
      <vt:lpstr>Our vision</vt:lpstr>
      <vt:lpstr>Core principles</vt:lpstr>
      <vt:lpstr>Desired outcomes</vt:lpstr>
      <vt:lpstr>Where we want to be by 2030</vt:lpstr>
      <vt:lpstr>What this means for customers</vt:lpstr>
      <vt:lpstr>PowerPoint Presentation</vt:lpstr>
      <vt:lpstr>PowerPoint Presentation</vt:lpstr>
      <vt:lpstr>This strategy sets out the actions we will aim to deliver over the next two years (2024 – 2026) to deliver our longer-term vision.   Our action plan is reviewed every year to take advantage of emerging opportunities.</vt:lpstr>
      <vt:lpstr>PowerPoint Presentation</vt:lpstr>
      <vt:lpstr>PowerPoint Presentation</vt:lpstr>
      <vt:lpstr>PowerPoint Presentation</vt:lpstr>
      <vt:lpstr>PowerPoint Presentation</vt:lpstr>
      <vt:lpstr>PowerPoint Presentation</vt:lpstr>
      <vt:lpstr>PowerPoint Presentation</vt:lpstr>
      <vt:lpstr>Our teams</vt:lpstr>
      <vt:lpstr>Thank you</vt:lpstr>
    </vt:vector>
  </TitlesOfParts>
  <Company>Lichfield District Council</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Lichfield District  CUSTOMER &amp; Digital Strategy</dc:title>
  <dc:creator>Lizzie Barton</dc:creator>
  <cp:lastModifiedBy>Lizzie Barton</cp:lastModifiedBy>
  <cp:revision>54</cp:revision>
  <dcterms:created xsi:type="dcterms:W3CDTF">2022-11-13T06:47:03Z</dcterms:created>
  <dcterms:modified xsi:type="dcterms:W3CDTF">2024-09-04T08:40:57Z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0x0101005744BCD7064467469DA09C41039DB092</vt:lpwstr>
  </property>
  <property fmtid="{D5CDD505-2E9C-101B-9397-08002B2CF9AE}" pid="3" name="MediaServiceImageTags">
    <vt:lpwstr/>
  </property>
</Properties>
</file>