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7" r:id="rId18"/>
    <p:sldId id="318" r:id="rId19"/>
    <p:sldId id="319" r:id="rId20"/>
    <p:sldId id="316" r:id="rId21"/>
    <p:sldId id="320" r:id="rId22"/>
    <p:sldId id="321" r:id="rId23"/>
  </p:sldIdLst>
  <p:sldSz cx="18288000" cy="10287000"/>
  <p:notesSz cx="6858000" cy="9144000"/>
  <p:embeddedFontLst>
    <p:embeddedFont>
      <p:font typeface="Open Sans" panose="020B0606030504020204" pitchFamily="34" charset="0"/>
      <p:regular r:id="rId25"/>
      <p:bold r:id="rId26"/>
      <p:italic r:id="rId27"/>
      <p:boldItalic r:id="rId28"/>
    </p:embeddedFont>
    <p:embeddedFont>
      <p:font typeface="Open Sans Ultra-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86C"/>
    <a:srgbClr val="004254"/>
    <a:srgbClr val="FEC34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E4367-94AA-4666-82B5-7DDD9B4CD2CE}" v="198" dt="2025-08-26T11:50:43.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FD1A6-FD29-4C85-9E0D-9F79D2A29002}" type="datetimeFigureOut">
              <a:rPr lang="en-GB" smtClean="0"/>
              <a:t>28/08/2025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06F67-1A36-4CE0-B655-D13D7F8CBC7E}" type="slidenum">
              <a:rPr lang="en-GB" smtClean="0"/>
              <a:t>‹#›</a:t>
            </a:fld>
            <a:endParaRPr lang="en-GB"/>
          </a:p>
        </p:txBody>
      </p:sp>
    </p:spTree>
    <p:extLst>
      <p:ext uri="{BB962C8B-B14F-4D97-AF65-F5344CB8AC3E}">
        <p14:creationId xmlns:p14="http://schemas.microsoft.com/office/powerpoint/2010/main" val="373474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A06F67-1A36-4CE0-B655-D13D7F8CBC7E}" type="slidenum">
              <a:rPr lang="en-GB" smtClean="0"/>
              <a:t>8</a:t>
            </a:fld>
            <a:endParaRPr lang="en-GB"/>
          </a:p>
        </p:txBody>
      </p:sp>
    </p:spTree>
    <p:extLst>
      <p:ext uri="{BB962C8B-B14F-4D97-AF65-F5344CB8AC3E}">
        <p14:creationId xmlns:p14="http://schemas.microsoft.com/office/powerpoint/2010/main" val="72573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egislation.gov.uk/ukpga/2012/3/enacted"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lichfielddc.gov.uk/tenders-contracts/delivering-social-value" TargetMode="External"/><Relationship Id="rId4" Type="http://schemas.openxmlformats.org/officeDocument/2006/relationships/hyperlink" Target="https://www.lichfielddc.gov.uk/tenders-contracts/delivering-social-value/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ichfielddc.gov.uk/downloads/file/2122/contract-procedure-rule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procurement@lichfielddc.gov.uk"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7.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ichfielddc.gov.uk/opportunities" TargetMode="External"/><Relationship Id="rId7" Type="http://schemas.openxmlformats.org/officeDocument/2006/relationships/hyperlink" Target="https://x.com/Lichfield_DC"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facebook.com/lichfielddc/" TargetMode="External"/><Relationship Id="rId5" Type="http://schemas.openxmlformats.org/officeDocument/2006/relationships/hyperlink" Target="https://www.find-tender.service.gov.uk/Search" TargetMode="External"/><Relationship Id="rId4" Type="http://schemas.openxmlformats.org/officeDocument/2006/relationships/hyperlink" Target="http://www.gov.uk/contractsfin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29391"/>
            <a:ext cx="19330445" cy="10410369"/>
            <a:chOff x="0" y="0"/>
            <a:chExt cx="5091146" cy="2741825"/>
          </a:xfrm>
        </p:grpSpPr>
        <p:sp>
          <p:nvSpPr>
            <p:cNvPr id="3" name="Freeform 3"/>
            <p:cNvSpPr/>
            <p:nvPr/>
          </p:nvSpPr>
          <p:spPr>
            <a:xfrm>
              <a:off x="0" y="0"/>
              <a:ext cx="5091146" cy="2741825"/>
            </a:xfrm>
            <a:custGeom>
              <a:avLst/>
              <a:gdLst/>
              <a:ahLst/>
              <a:cxnLst/>
              <a:rect l="l" t="t" r="r" b="b"/>
              <a:pathLst>
                <a:path w="5091146" h="2741825">
                  <a:moveTo>
                    <a:pt x="0" y="0"/>
                  </a:moveTo>
                  <a:lnTo>
                    <a:pt x="5091146" y="0"/>
                  </a:lnTo>
                  <a:lnTo>
                    <a:pt x="5091146" y="2741825"/>
                  </a:lnTo>
                  <a:lnTo>
                    <a:pt x="0" y="2741825"/>
                  </a:lnTo>
                  <a:close/>
                </a:path>
              </a:pathLst>
            </a:custGeom>
            <a:solidFill>
              <a:srgbClr val="004254"/>
            </a:solidFill>
          </p:spPr>
          <p:txBody>
            <a:bodyPr/>
            <a:lstStyle/>
            <a:p>
              <a:endParaRPr lang="en-GB" dirty="0"/>
            </a:p>
          </p:txBody>
        </p:sp>
        <p:sp>
          <p:nvSpPr>
            <p:cNvPr id="4" name="TextBox 4"/>
            <p:cNvSpPr txBox="1"/>
            <p:nvPr/>
          </p:nvSpPr>
          <p:spPr>
            <a:xfrm>
              <a:off x="0" y="-38100"/>
              <a:ext cx="5091146" cy="27799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4615889" y="152640"/>
            <a:ext cx="3095664" cy="1763159"/>
          </a:xfrm>
          <a:custGeom>
            <a:avLst/>
            <a:gdLst/>
            <a:ahLst/>
            <a:cxnLst/>
            <a:rect l="l" t="t" r="r" b="b"/>
            <a:pathLst>
              <a:path w="3095664" h="1763159">
                <a:moveTo>
                  <a:pt x="0" y="0"/>
                </a:moveTo>
                <a:lnTo>
                  <a:pt x="3095664" y="0"/>
                </a:lnTo>
                <a:lnTo>
                  <a:pt x="3095664" y="1763158"/>
                </a:lnTo>
                <a:lnTo>
                  <a:pt x="0" y="1763158"/>
                </a:lnTo>
                <a:lnTo>
                  <a:pt x="0" y="0"/>
                </a:lnTo>
                <a:close/>
              </a:path>
            </a:pathLst>
          </a:custGeom>
          <a:blipFill>
            <a:blip r:embed="rId2"/>
            <a:stretch>
              <a:fillRect l="-10648" t="-5545" b="-3245"/>
            </a:stretch>
          </a:blipFill>
        </p:spPr>
        <p:txBody>
          <a:bodyPr/>
          <a:lstStyle/>
          <a:p>
            <a:endParaRPr lang="en-GB"/>
          </a:p>
        </p:txBody>
      </p:sp>
      <p:sp>
        <p:nvSpPr>
          <p:cNvPr id="6" name="Freeform 6"/>
          <p:cNvSpPr/>
          <p:nvPr/>
        </p:nvSpPr>
        <p:spPr>
          <a:xfrm>
            <a:off x="14615889" y="6114028"/>
            <a:ext cx="3095664" cy="1733572"/>
          </a:xfrm>
          <a:custGeom>
            <a:avLst/>
            <a:gdLst/>
            <a:ahLst/>
            <a:cxnLst/>
            <a:rect l="l" t="t" r="r" b="b"/>
            <a:pathLst>
              <a:path w="3095664" h="1733572">
                <a:moveTo>
                  <a:pt x="0" y="0"/>
                </a:moveTo>
                <a:lnTo>
                  <a:pt x="3095664" y="0"/>
                </a:lnTo>
                <a:lnTo>
                  <a:pt x="3095664" y="1733572"/>
                </a:lnTo>
                <a:lnTo>
                  <a:pt x="0" y="1733572"/>
                </a:lnTo>
                <a:lnTo>
                  <a:pt x="0" y="0"/>
                </a:lnTo>
                <a:close/>
              </a:path>
            </a:pathLst>
          </a:custGeom>
          <a:blipFill>
            <a:blip r:embed="rId3"/>
            <a:stretch>
              <a:fillRect/>
            </a:stretch>
          </a:blipFill>
        </p:spPr>
        <p:txBody>
          <a:bodyPr/>
          <a:lstStyle/>
          <a:p>
            <a:endParaRPr lang="en-GB"/>
          </a:p>
        </p:txBody>
      </p:sp>
      <p:sp>
        <p:nvSpPr>
          <p:cNvPr id="7" name="Freeform 7"/>
          <p:cNvSpPr/>
          <p:nvPr/>
        </p:nvSpPr>
        <p:spPr>
          <a:xfrm>
            <a:off x="14615889" y="3840061"/>
            <a:ext cx="3095664" cy="2169192"/>
          </a:xfrm>
          <a:custGeom>
            <a:avLst/>
            <a:gdLst/>
            <a:ahLst/>
            <a:cxnLst/>
            <a:rect l="l" t="t" r="r" b="b"/>
            <a:pathLst>
              <a:path w="3095664" h="2169192">
                <a:moveTo>
                  <a:pt x="0" y="0"/>
                </a:moveTo>
                <a:lnTo>
                  <a:pt x="3095664" y="0"/>
                </a:lnTo>
                <a:lnTo>
                  <a:pt x="3095664" y="2169192"/>
                </a:lnTo>
                <a:lnTo>
                  <a:pt x="0" y="2169192"/>
                </a:lnTo>
                <a:lnTo>
                  <a:pt x="0" y="0"/>
                </a:lnTo>
                <a:close/>
              </a:path>
            </a:pathLst>
          </a:custGeom>
          <a:blipFill>
            <a:blip r:embed="rId4"/>
            <a:stretch>
              <a:fillRect t="-31498" b="-83103"/>
            </a:stretch>
          </a:blipFill>
        </p:spPr>
        <p:txBody>
          <a:bodyPr/>
          <a:lstStyle/>
          <a:p>
            <a:endParaRPr lang="en-GB"/>
          </a:p>
        </p:txBody>
      </p:sp>
      <p:sp>
        <p:nvSpPr>
          <p:cNvPr id="8" name="Freeform 8"/>
          <p:cNvSpPr/>
          <p:nvPr/>
        </p:nvSpPr>
        <p:spPr>
          <a:xfrm>
            <a:off x="14615889" y="1999255"/>
            <a:ext cx="3095664" cy="1733572"/>
          </a:xfrm>
          <a:custGeom>
            <a:avLst/>
            <a:gdLst/>
            <a:ahLst/>
            <a:cxnLst/>
            <a:rect l="l" t="t" r="r" b="b"/>
            <a:pathLst>
              <a:path w="3095664" h="1733572">
                <a:moveTo>
                  <a:pt x="0" y="0"/>
                </a:moveTo>
                <a:lnTo>
                  <a:pt x="3095664" y="0"/>
                </a:lnTo>
                <a:lnTo>
                  <a:pt x="3095664" y="1733572"/>
                </a:lnTo>
                <a:lnTo>
                  <a:pt x="0" y="1733572"/>
                </a:lnTo>
                <a:lnTo>
                  <a:pt x="0" y="0"/>
                </a:lnTo>
                <a:close/>
              </a:path>
            </a:pathLst>
          </a:custGeom>
          <a:blipFill>
            <a:blip r:embed="rId5"/>
            <a:stretch>
              <a:fillRect/>
            </a:stretch>
          </a:blipFill>
        </p:spPr>
        <p:txBody>
          <a:bodyPr/>
          <a:lstStyle/>
          <a:p>
            <a:endParaRPr lang="en-GB"/>
          </a:p>
        </p:txBody>
      </p:sp>
      <p:sp>
        <p:nvSpPr>
          <p:cNvPr id="9" name="Freeform 9"/>
          <p:cNvSpPr/>
          <p:nvPr/>
        </p:nvSpPr>
        <p:spPr>
          <a:xfrm>
            <a:off x="14615889" y="7952375"/>
            <a:ext cx="3095664" cy="2058617"/>
          </a:xfrm>
          <a:custGeom>
            <a:avLst/>
            <a:gdLst/>
            <a:ahLst/>
            <a:cxnLst/>
            <a:rect l="l" t="t" r="r" b="b"/>
            <a:pathLst>
              <a:path w="3095664" h="2058617">
                <a:moveTo>
                  <a:pt x="0" y="0"/>
                </a:moveTo>
                <a:lnTo>
                  <a:pt x="3095664" y="0"/>
                </a:lnTo>
                <a:lnTo>
                  <a:pt x="3095664" y="2058617"/>
                </a:lnTo>
                <a:lnTo>
                  <a:pt x="0" y="2058617"/>
                </a:lnTo>
                <a:lnTo>
                  <a:pt x="0" y="0"/>
                </a:lnTo>
                <a:close/>
              </a:path>
            </a:pathLst>
          </a:custGeom>
          <a:blipFill>
            <a:blip r:embed="rId6"/>
            <a:stretch>
              <a:fillRect/>
            </a:stretch>
          </a:blipFill>
        </p:spPr>
        <p:txBody>
          <a:bodyPr/>
          <a:lstStyle/>
          <a:p>
            <a:endParaRPr lang="en-GB"/>
          </a:p>
        </p:txBody>
      </p:sp>
      <p:sp>
        <p:nvSpPr>
          <p:cNvPr id="10" name="Freeform 10"/>
          <p:cNvSpPr/>
          <p:nvPr/>
        </p:nvSpPr>
        <p:spPr>
          <a:xfrm>
            <a:off x="1371600" y="2583692"/>
            <a:ext cx="5283014" cy="2833729"/>
          </a:xfrm>
          <a:custGeom>
            <a:avLst/>
            <a:gdLst/>
            <a:ahLst/>
            <a:cxnLst/>
            <a:rect l="l" t="t" r="r" b="b"/>
            <a:pathLst>
              <a:path w="5283014" h="2833729">
                <a:moveTo>
                  <a:pt x="0" y="0"/>
                </a:moveTo>
                <a:lnTo>
                  <a:pt x="5283014" y="0"/>
                </a:lnTo>
                <a:lnTo>
                  <a:pt x="5283014" y="2833729"/>
                </a:lnTo>
                <a:lnTo>
                  <a:pt x="0" y="2833729"/>
                </a:lnTo>
                <a:lnTo>
                  <a:pt x="0" y="0"/>
                </a:lnTo>
                <a:close/>
              </a:path>
            </a:pathLst>
          </a:custGeom>
          <a:blipFill>
            <a:blip r:embed="rId7"/>
            <a:stretch>
              <a:fillRect/>
            </a:stretch>
          </a:blipFill>
        </p:spPr>
        <p:txBody>
          <a:bodyPr/>
          <a:lstStyle/>
          <a:p>
            <a:endParaRPr lang="en-GB"/>
          </a:p>
        </p:txBody>
      </p:sp>
      <p:sp>
        <p:nvSpPr>
          <p:cNvPr id="11" name="TextBox 11"/>
          <p:cNvSpPr txBox="1"/>
          <p:nvPr/>
        </p:nvSpPr>
        <p:spPr>
          <a:xfrm>
            <a:off x="1905000" y="5348689"/>
            <a:ext cx="9019547" cy="516167"/>
          </a:xfrm>
          <a:prstGeom prst="rect">
            <a:avLst/>
          </a:prstGeom>
        </p:spPr>
        <p:txBody>
          <a:bodyPr wrap="square" lIns="0" tIns="0" rIns="0" bIns="0" rtlCol="0" anchor="t">
            <a:spAutoFit/>
          </a:bodyPr>
          <a:lstStyle/>
          <a:p>
            <a:pPr>
              <a:lnSpc>
                <a:spcPts val="4339"/>
              </a:lnSpc>
            </a:pPr>
            <a:endParaRPr lang="en-US" sz="3050" dirty="0">
              <a:solidFill>
                <a:srgbClr val="FFFFFF"/>
              </a:solidFill>
              <a:latin typeface="Open Sans Ultra-Bold"/>
              <a:ea typeface="Open Sans Ultra-Bold"/>
              <a:cs typeface="Open Sans Ultra-Bold"/>
            </a:endParaRPr>
          </a:p>
        </p:txBody>
      </p:sp>
      <p:sp>
        <p:nvSpPr>
          <p:cNvPr id="12" name="TextBox 12"/>
          <p:cNvSpPr txBox="1"/>
          <p:nvPr/>
        </p:nvSpPr>
        <p:spPr>
          <a:xfrm>
            <a:off x="1905000" y="5871955"/>
            <a:ext cx="10287000" cy="1014508"/>
          </a:xfrm>
          <a:prstGeom prst="rect">
            <a:avLst/>
          </a:prstGeom>
        </p:spPr>
        <p:txBody>
          <a:bodyPr wrap="square" lIns="0" tIns="0" rIns="0" bIns="0" rtlCol="0" anchor="t">
            <a:spAutoFit/>
          </a:bodyPr>
          <a:lstStyle/>
          <a:p>
            <a:pPr>
              <a:lnSpc>
                <a:spcPts val="4059"/>
              </a:lnSpc>
            </a:pPr>
            <a:r>
              <a:rPr lang="en-GB" sz="2850" b="1" dirty="0">
                <a:solidFill>
                  <a:srgbClr val="FFFFFF"/>
                </a:solidFill>
                <a:latin typeface="Open Sans"/>
                <a:ea typeface="Open Sans"/>
                <a:cs typeface="Open Sans"/>
              </a:rPr>
              <a:t>Selling to Lichfield District Council</a:t>
            </a:r>
          </a:p>
          <a:p>
            <a:pPr>
              <a:lnSpc>
                <a:spcPts val="4059"/>
              </a:lnSpc>
            </a:pPr>
            <a:r>
              <a:rPr lang="en-GB" sz="2850" dirty="0">
                <a:solidFill>
                  <a:srgbClr val="FEC340"/>
                </a:solidFill>
                <a:latin typeface="Open Sans"/>
                <a:ea typeface="Open Sans"/>
                <a:cs typeface="Open Sans"/>
              </a:rPr>
              <a:t>A Guide for Suppliers and Contractors</a:t>
            </a:r>
          </a:p>
        </p:txBody>
      </p:sp>
      <p:sp>
        <p:nvSpPr>
          <p:cNvPr id="13" name="TextBox 12">
            <a:extLst>
              <a:ext uri="{FF2B5EF4-FFF2-40B4-BE49-F238E27FC236}">
                <a16:creationId xmlns:a16="http://schemas.microsoft.com/office/drawing/2014/main" id="{B9E184D7-BABA-770D-DA65-4882444A8455}"/>
              </a:ext>
            </a:extLst>
          </p:cNvPr>
          <p:cNvSpPr txBox="1"/>
          <p:nvPr/>
        </p:nvSpPr>
        <p:spPr>
          <a:xfrm>
            <a:off x="304800" y="9593880"/>
            <a:ext cx="10287000" cy="440698"/>
          </a:xfrm>
          <a:prstGeom prst="rect">
            <a:avLst/>
          </a:prstGeom>
        </p:spPr>
        <p:txBody>
          <a:bodyPr wrap="square" lIns="0" tIns="0" rIns="0" bIns="0" rtlCol="0" anchor="t">
            <a:spAutoFit/>
          </a:bodyPr>
          <a:lstStyle/>
          <a:p>
            <a:pPr>
              <a:lnSpc>
                <a:spcPts val="4059"/>
              </a:lnSpc>
            </a:pPr>
            <a:r>
              <a:rPr lang="en-GB" sz="1200" dirty="0">
                <a:solidFill>
                  <a:srgbClr val="FFFFFF"/>
                </a:solidFill>
                <a:latin typeface="Open Sans"/>
                <a:ea typeface="Open Sans"/>
                <a:cs typeface="Open Sans"/>
              </a:rPr>
              <a:t>Last updated: August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97A3A-D44C-EBF4-6DAC-5564E234635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5A5E7B7-CB4E-D7A1-7DBC-8FDBBD4CE70C}"/>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CF238D4E-0A4D-5DFC-39F3-41BAC3D430EF}"/>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BE1AB78F-C10A-7FBE-9AEC-DDA141B03144}"/>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C36E70D-5E6C-22D4-6679-C12E47A911C7}"/>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80EF7141-132E-FAC4-3CE0-D45BA8A71974}"/>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Our procurement process</a:t>
            </a:r>
          </a:p>
        </p:txBody>
      </p:sp>
      <p:sp>
        <p:nvSpPr>
          <p:cNvPr id="9" name="TextBox 8">
            <a:extLst>
              <a:ext uri="{FF2B5EF4-FFF2-40B4-BE49-F238E27FC236}">
                <a16:creationId xmlns:a16="http://schemas.microsoft.com/office/drawing/2014/main" id="{FA840299-3266-A39F-10C7-6B4C0F9CF91C}"/>
              </a:ext>
            </a:extLst>
          </p:cNvPr>
          <p:cNvSpPr txBox="1"/>
          <p:nvPr/>
        </p:nvSpPr>
        <p:spPr>
          <a:xfrm>
            <a:off x="953885" y="1806987"/>
            <a:ext cx="14189084" cy="7879080"/>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Notify suppliers</a:t>
            </a:r>
          </a:p>
          <a:p>
            <a:pPr algn="l"/>
            <a:r>
              <a:rPr lang="en-GB" sz="2400" dirty="0">
                <a:solidFill>
                  <a:srgbClr val="0D0D0D"/>
                </a:solidFill>
                <a:latin typeface="Aptos" panose="020B0004020202020204" pitchFamily="34" charset="0"/>
              </a:rPr>
              <a:t>Unless a pre-existing framework is used, which will set out how we engage with those suppliers, and depending upon the value of the contract, we will notify suppliers either:</a:t>
            </a:r>
          </a:p>
          <a:p>
            <a:pPr algn="l"/>
            <a:endParaRPr lang="en-GB" sz="1600" b="0" i="0" dirty="0">
              <a:solidFill>
                <a:srgbClr val="0D0D0D"/>
              </a:solidFill>
              <a:effectLst/>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Directly through our e-Tendering system by invitation, or email</a:t>
            </a:r>
          </a:p>
          <a:p>
            <a:pPr marL="342900" indent="-342900" algn="l">
              <a:buFont typeface="Arial" panose="020B0604020202020204" pitchFamily="34" charset="0"/>
              <a:buChar char="•"/>
            </a:pPr>
            <a:r>
              <a:rPr lang="en-GB" sz="2400" b="0" i="0" dirty="0">
                <a:solidFill>
                  <a:srgbClr val="0D0D0D"/>
                </a:solidFill>
                <a:effectLst/>
                <a:latin typeface="Aptos" panose="020B0004020202020204" pitchFamily="34" charset="0"/>
              </a:rPr>
              <a:t>By placing notifications on the relevant online portals </a:t>
            </a:r>
          </a:p>
          <a:p>
            <a:endParaRPr lang="en-GB" sz="1600" dirty="0">
              <a:latin typeface="Aptos" panose="020B0004020202020204" pitchFamily="34" charset="0"/>
            </a:endParaRPr>
          </a:p>
          <a:p>
            <a:r>
              <a:rPr lang="en-GB" sz="2400" b="1" dirty="0">
                <a:solidFill>
                  <a:srgbClr val="EF486C"/>
                </a:solidFill>
                <a:latin typeface="Aptos" panose="020B0004020202020204" pitchFamily="34" charset="0"/>
              </a:rPr>
              <a:t>Selection of suitable and qualified supplier</a:t>
            </a:r>
          </a:p>
          <a:p>
            <a:r>
              <a:rPr lang="en-GB" sz="2400" dirty="0">
                <a:latin typeface="Aptos" panose="020B0004020202020204" pitchFamily="34" charset="0"/>
              </a:rPr>
              <a:t>The council has a duty to ensure contractors/suppliers are suitable and qualified to deliver the goods/services/works. This can be done through pre- qualification questions before the tender, or a selection of questions as part of the tender process or through self-certification.</a:t>
            </a:r>
          </a:p>
          <a:p>
            <a:endParaRPr lang="en-GB" sz="1600" dirty="0">
              <a:latin typeface="Aptos" panose="020B0004020202020204" pitchFamily="34" charset="0"/>
            </a:endParaRPr>
          </a:p>
          <a:p>
            <a:r>
              <a:rPr lang="en-GB" sz="2400" b="1" dirty="0">
                <a:solidFill>
                  <a:srgbClr val="EF486C"/>
                </a:solidFill>
                <a:latin typeface="Aptos" panose="020B0004020202020204" pitchFamily="34" charset="0"/>
              </a:rPr>
              <a:t>Submission of quotation or tender response and evaluation</a:t>
            </a:r>
          </a:p>
          <a:p>
            <a:r>
              <a:rPr lang="en-GB" sz="2400" dirty="0">
                <a:latin typeface="Aptos" panose="020B0004020202020204" pitchFamily="34" charset="0"/>
              </a:rPr>
              <a:t>The value of the contract will determine if the process followed is one for a quote or tender.</a:t>
            </a:r>
          </a:p>
          <a:p>
            <a:endParaRPr lang="en-GB" sz="1600" dirty="0">
              <a:latin typeface="Aptos" panose="020B0004020202020204" pitchFamily="34" charset="0"/>
            </a:endParaRPr>
          </a:p>
          <a:p>
            <a:r>
              <a:rPr lang="en-GB" sz="2400" b="1" dirty="0">
                <a:solidFill>
                  <a:srgbClr val="EF486C"/>
                </a:solidFill>
                <a:latin typeface="Aptos" panose="020B0004020202020204" pitchFamily="34" charset="0"/>
              </a:rPr>
              <a:t>Quotations</a:t>
            </a:r>
            <a:r>
              <a:rPr lang="en-GB" sz="2400" dirty="0">
                <a:latin typeface="Aptos" panose="020B0004020202020204" pitchFamily="34" charset="0"/>
              </a:rPr>
              <a:t> are a quick and straightforward process and will usually require submission to our e-Tendering system. Documentation will usually include some or all of the following :</a:t>
            </a:r>
          </a:p>
          <a:p>
            <a:endParaRPr lang="en-GB" sz="16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Instructions to quote</a:t>
            </a:r>
          </a:p>
          <a:p>
            <a:pPr marL="342900" indent="-342900">
              <a:buFont typeface="Arial" panose="020B0604020202020204" pitchFamily="34" charset="0"/>
              <a:buChar char="•"/>
            </a:pPr>
            <a:r>
              <a:rPr lang="en-GB" sz="2400" dirty="0">
                <a:latin typeface="Aptos" panose="020B0004020202020204" pitchFamily="34" charset="0"/>
              </a:rPr>
              <a:t>Specification of requirement</a:t>
            </a:r>
          </a:p>
          <a:p>
            <a:pPr marL="342900" indent="-342900">
              <a:buFont typeface="Arial" panose="020B0604020202020204" pitchFamily="34" charset="0"/>
              <a:buChar char="•"/>
            </a:pPr>
            <a:r>
              <a:rPr lang="en-GB" sz="2400" dirty="0">
                <a:latin typeface="Aptos" panose="020B0004020202020204" pitchFamily="34" charset="0"/>
              </a:rPr>
              <a:t>Method statements</a:t>
            </a:r>
          </a:p>
          <a:p>
            <a:pPr marL="342900" indent="-342900">
              <a:buFont typeface="Arial" panose="020B0604020202020204" pitchFamily="34" charset="0"/>
              <a:buChar char="•"/>
            </a:pPr>
            <a:r>
              <a:rPr lang="en-GB" sz="2400" dirty="0">
                <a:latin typeface="Aptos" panose="020B0004020202020204" pitchFamily="34" charset="0"/>
              </a:rPr>
              <a:t>Evaluation criteria</a:t>
            </a:r>
          </a:p>
        </p:txBody>
      </p:sp>
    </p:spTree>
    <p:extLst>
      <p:ext uri="{BB962C8B-B14F-4D97-AF65-F5344CB8AC3E}">
        <p14:creationId xmlns:p14="http://schemas.microsoft.com/office/powerpoint/2010/main" val="165447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C78A6-D316-0B7D-66B4-BC9B88673D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8A3518-0339-88BD-A5B1-934CAA68A4B3}"/>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1FDAB77B-40F6-617A-80A0-BB715FB0DB6B}"/>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89BBFB3C-CA14-B4DC-4ECC-DE90EF66318E}"/>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99C2C7B-8DAA-8639-957D-61ADAEE3EC50}"/>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17D1C860-E638-6BB1-CBF3-4FF5953ADC56}"/>
              </a:ext>
            </a:extLst>
          </p:cNvPr>
          <p:cNvSpPr txBox="1"/>
          <p:nvPr/>
        </p:nvSpPr>
        <p:spPr>
          <a:xfrm>
            <a:off x="953885" y="1806987"/>
            <a:ext cx="14189084" cy="6370975"/>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Tenders</a:t>
            </a:r>
            <a:r>
              <a:rPr lang="en-GB" sz="2400" dirty="0">
                <a:solidFill>
                  <a:srgbClr val="0D0D0D"/>
                </a:solidFill>
                <a:latin typeface="Aptos" panose="020B0004020202020204" pitchFamily="34" charset="0"/>
              </a:rPr>
              <a:t> are more in depth processes and take more time to complete and are for higher value contracts. As mentioned there are different ways for identifying tender opportunities. The tenders documents will be available through our e-Tendering system and will include document such as:</a:t>
            </a:r>
          </a:p>
          <a:p>
            <a:pPr algn="l"/>
            <a:endParaRPr lang="en-GB" sz="24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Instruction to tender</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Specification requirements</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Method statement</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Evaluation criteria and scoring methodology</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Pricing schedule</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Contract terms and conditions</a:t>
            </a:r>
          </a:p>
          <a:p>
            <a:pPr marL="342900" indent="-342900" algn="l">
              <a:buFont typeface="Arial" panose="020B0604020202020204" pitchFamily="34" charset="0"/>
              <a:buChar char="•"/>
            </a:pPr>
            <a:endParaRPr lang="en-GB" sz="2400" dirty="0">
              <a:solidFill>
                <a:srgbClr val="0D0D0D"/>
              </a:solidFill>
              <a:latin typeface="Aptos" panose="020B0004020202020204" pitchFamily="34" charset="0"/>
            </a:endParaRPr>
          </a:p>
          <a:p>
            <a:pPr algn="l"/>
            <a:r>
              <a:rPr lang="en-GB" sz="2400" b="1" dirty="0">
                <a:solidFill>
                  <a:srgbClr val="EF486C"/>
                </a:solidFill>
                <a:latin typeface="Aptos" panose="020B0004020202020204" pitchFamily="34" charset="0"/>
              </a:rPr>
              <a:t>Evaluation</a:t>
            </a:r>
          </a:p>
          <a:p>
            <a:pPr algn="l"/>
            <a:endParaRPr lang="en-GB" sz="2400" b="1"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Tenders will be evaluated by the Most Advantageous (</a:t>
            </a:r>
            <a:r>
              <a:rPr lang="en-GB" sz="2400" b="1" dirty="0">
                <a:solidFill>
                  <a:srgbClr val="0D0D0D"/>
                </a:solidFill>
                <a:latin typeface="Aptos" panose="020B0004020202020204" pitchFamily="34" charset="0"/>
              </a:rPr>
              <a:t>MAT</a:t>
            </a:r>
            <a:r>
              <a:rPr lang="en-GB" sz="2400" dirty="0">
                <a:solidFill>
                  <a:srgbClr val="0D0D0D"/>
                </a:solidFill>
                <a:latin typeface="Aptos" panose="020B0004020202020204" pitchFamily="34" charset="0"/>
              </a:rPr>
              <a:t>) or price only.</a:t>
            </a:r>
          </a:p>
          <a:p>
            <a:pPr algn="l"/>
            <a:endParaRPr lang="en-GB" sz="2400" dirty="0">
              <a:solidFill>
                <a:srgbClr val="0D0D0D"/>
              </a:solidFill>
              <a:latin typeface="Aptos" panose="020B0004020202020204" pitchFamily="34" charset="0"/>
            </a:endParaRPr>
          </a:p>
          <a:p>
            <a:pPr algn="l"/>
            <a:r>
              <a:rPr lang="en-GB" sz="2400" b="1" dirty="0">
                <a:solidFill>
                  <a:srgbClr val="0D0D0D"/>
                </a:solidFill>
                <a:latin typeface="Aptos" panose="020B0004020202020204" pitchFamily="34" charset="0"/>
              </a:rPr>
              <a:t>MATs </a:t>
            </a:r>
            <a:r>
              <a:rPr lang="en-GB" sz="2400" dirty="0">
                <a:solidFill>
                  <a:srgbClr val="0D0D0D"/>
                </a:solidFill>
                <a:latin typeface="Aptos" panose="020B0004020202020204" pitchFamily="34" charset="0"/>
              </a:rPr>
              <a:t>will give weighting against the price submission and the quality submission scores of the tender, e.g. 60% price, 40% quality.</a:t>
            </a:r>
          </a:p>
        </p:txBody>
      </p:sp>
    </p:spTree>
    <p:extLst>
      <p:ext uri="{BB962C8B-B14F-4D97-AF65-F5344CB8AC3E}">
        <p14:creationId xmlns:p14="http://schemas.microsoft.com/office/powerpoint/2010/main" val="226731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56D85-70DA-1B89-2D1B-31F4DBE44E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148F60-83A8-2C9A-AF14-D58C3B35A668}"/>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8766AF52-A297-6BAB-6D7E-87B5A79D08E2}"/>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4C3E91BB-B922-1DE5-68CD-BB8B927E0101}"/>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69A52C7-CABF-556C-FAFF-645BD1D55AF6}"/>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04091153-C887-B56A-8C8B-FB7FC307277D}"/>
              </a:ext>
            </a:extLst>
          </p:cNvPr>
          <p:cNvSpPr txBox="1"/>
          <p:nvPr/>
        </p:nvSpPr>
        <p:spPr>
          <a:xfrm>
            <a:off x="953885" y="1806987"/>
            <a:ext cx="14189084" cy="7879080"/>
          </a:xfrm>
          <a:prstGeom prst="rect">
            <a:avLst/>
          </a:prstGeom>
          <a:noFill/>
        </p:spPr>
        <p:txBody>
          <a:bodyPr wrap="square">
            <a:spAutoFit/>
          </a:bodyPr>
          <a:lstStyle/>
          <a:p>
            <a:pPr algn="l"/>
            <a:r>
              <a:rPr lang="en-GB" sz="2400" dirty="0">
                <a:solidFill>
                  <a:srgbClr val="0D0D0D"/>
                </a:solidFill>
                <a:latin typeface="Aptos" panose="020B0004020202020204" pitchFamily="34" charset="0"/>
              </a:rPr>
              <a:t>Evaluation of the most advantageous tender can incorporate a number of factors including but not limited to:</a:t>
            </a:r>
          </a:p>
          <a:p>
            <a:pPr algn="l"/>
            <a:endParaRPr lang="en-GB" sz="16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latin typeface="Aptos" panose="020B0004020202020204" pitchFamily="34" charset="0"/>
              </a:rPr>
              <a:t>Financial viability of the tender</a:t>
            </a:r>
          </a:p>
          <a:p>
            <a:pPr marL="342900" indent="-342900" algn="l">
              <a:buFont typeface="Arial" panose="020B0604020202020204" pitchFamily="34" charset="0"/>
              <a:buChar char="•"/>
            </a:pPr>
            <a:r>
              <a:rPr lang="en-GB" sz="2400" dirty="0">
                <a:latin typeface="Aptos" panose="020B0004020202020204" pitchFamily="34" charset="0"/>
              </a:rPr>
              <a:t>Quality issues</a:t>
            </a:r>
          </a:p>
          <a:p>
            <a:pPr marL="342900" indent="-342900" algn="l">
              <a:buFont typeface="Arial" panose="020B0604020202020204" pitchFamily="34" charset="0"/>
              <a:buChar char="•"/>
            </a:pPr>
            <a:r>
              <a:rPr lang="en-GB" sz="2400" dirty="0">
                <a:latin typeface="Aptos" panose="020B0004020202020204" pitchFamily="34" charset="0"/>
              </a:rPr>
              <a:t>Technical merit</a:t>
            </a:r>
          </a:p>
          <a:p>
            <a:pPr marL="342900" indent="-342900" algn="l">
              <a:buFont typeface="Arial" panose="020B0604020202020204" pitchFamily="34" charset="0"/>
              <a:buChar char="•"/>
            </a:pPr>
            <a:r>
              <a:rPr lang="en-GB" sz="2400" dirty="0">
                <a:latin typeface="Aptos" panose="020B0004020202020204" pitchFamily="34" charset="0"/>
              </a:rPr>
              <a:t>After sales service</a:t>
            </a:r>
          </a:p>
          <a:p>
            <a:pPr marL="342900" indent="-342900" algn="l">
              <a:buFont typeface="Arial" panose="020B0604020202020204" pitchFamily="34" charset="0"/>
              <a:buChar char="•"/>
            </a:pPr>
            <a:r>
              <a:rPr lang="en-GB" sz="2400" dirty="0">
                <a:latin typeface="Aptos" panose="020B0004020202020204" pitchFamily="34" charset="0"/>
              </a:rPr>
              <a:t>Delivery date</a:t>
            </a:r>
          </a:p>
          <a:p>
            <a:pPr marL="342900" indent="-342900" algn="l">
              <a:buFont typeface="Arial" panose="020B0604020202020204" pitchFamily="34" charset="0"/>
              <a:buChar char="•"/>
            </a:pPr>
            <a:r>
              <a:rPr lang="en-GB" sz="2400" dirty="0">
                <a:latin typeface="Aptos" panose="020B0004020202020204" pitchFamily="34" charset="0"/>
              </a:rPr>
              <a:t>Technical back-up</a:t>
            </a:r>
          </a:p>
          <a:p>
            <a:pPr marL="342900" indent="-342900" algn="l">
              <a:buFont typeface="Arial" panose="020B0604020202020204" pitchFamily="34" charset="0"/>
              <a:buChar char="•"/>
            </a:pPr>
            <a:r>
              <a:rPr lang="en-GB" sz="2400" dirty="0">
                <a:latin typeface="Aptos" panose="020B0004020202020204" pitchFamily="34" charset="0"/>
              </a:rPr>
              <a:t>Experience</a:t>
            </a:r>
          </a:p>
          <a:p>
            <a:pPr marL="342900" indent="-342900" algn="l">
              <a:buFont typeface="Arial" panose="020B0604020202020204" pitchFamily="34" charset="0"/>
              <a:buChar char="•"/>
            </a:pPr>
            <a:r>
              <a:rPr lang="en-GB" sz="2400" dirty="0">
                <a:latin typeface="Aptos" panose="020B0004020202020204" pitchFamily="34" charset="0"/>
              </a:rPr>
              <a:t>Competence</a:t>
            </a:r>
          </a:p>
          <a:p>
            <a:pPr marL="342900" indent="-342900" algn="l">
              <a:buFont typeface="Arial" panose="020B0604020202020204" pitchFamily="34" charset="0"/>
              <a:buChar char="•"/>
            </a:pPr>
            <a:r>
              <a:rPr lang="en-GB" sz="2400" dirty="0">
                <a:latin typeface="Aptos" panose="020B0004020202020204" pitchFamily="34" charset="0"/>
              </a:rPr>
              <a:t>Policy issues such as equality and sustainability</a:t>
            </a:r>
          </a:p>
          <a:p>
            <a:pPr marL="342900" indent="-342900" algn="l">
              <a:buFont typeface="Arial" panose="020B0604020202020204" pitchFamily="34" charset="0"/>
              <a:buChar char="•"/>
            </a:pPr>
            <a:r>
              <a:rPr lang="en-GB" sz="2400" dirty="0">
                <a:latin typeface="Aptos" panose="020B0004020202020204" pitchFamily="34" charset="0"/>
              </a:rPr>
              <a:t>Social value</a:t>
            </a:r>
          </a:p>
          <a:p>
            <a:pPr marL="342900" indent="-342900" algn="l">
              <a:buFont typeface="Arial" panose="020B0604020202020204" pitchFamily="34" charset="0"/>
              <a:buChar char="•"/>
            </a:pPr>
            <a:endParaRPr lang="en-GB" sz="1600" dirty="0">
              <a:latin typeface="Aptos" panose="020B0004020202020204" pitchFamily="34" charset="0"/>
            </a:endParaRPr>
          </a:p>
          <a:p>
            <a:pPr algn="l"/>
            <a:r>
              <a:rPr lang="en-GB" sz="2400" b="1" dirty="0">
                <a:solidFill>
                  <a:srgbClr val="EF486C"/>
                </a:solidFill>
                <a:latin typeface="Aptos" panose="020B0004020202020204" pitchFamily="34" charset="0"/>
              </a:rPr>
              <a:t>Contract awarded</a:t>
            </a:r>
          </a:p>
          <a:p>
            <a:pPr algn="l"/>
            <a:endParaRPr lang="en-GB" sz="1600" b="1" dirty="0">
              <a:solidFill>
                <a:srgbClr val="EF486C"/>
              </a:solidFill>
              <a:latin typeface="Aptos" panose="020B0004020202020204" pitchFamily="34" charset="0"/>
            </a:endParaRPr>
          </a:p>
          <a:p>
            <a:pPr algn="l"/>
            <a:r>
              <a:rPr lang="en-GB" sz="2400" dirty="0">
                <a:latin typeface="Aptos" panose="020B0004020202020204" pitchFamily="34" charset="0"/>
              </a:rPr>
              <a:t>Tender evaluations are always carried out in a comprehensive, equitable, auditable and transparent manner, ensuring fairness to all suppliers while following the evaluation criteria and method as set out in the tender.</a:t>
            </a:r>
          </a:p>
          <a:p>
            <a:pPr algn="l"/>
            <a:endParaRPr lang="en-GB" sz="1600" dirty="0">
              <a:latin typeface="Aptos" panose="020B0004020202020204" pitchFamily="34" charset="0"/>
            </a:endParaRPr>
          </a:p>
          <a:p>
            <a:pPr algn="l"/>
            <a:r>
              <a:rPr lang="en-GB" sz="2400" dirty="0">
                <a:latin typeface="Aptos" panose="020B0004020202020204" pitchFamily="34" charset="0"/>
              </a:rPr>
              <a:t>Contracts will be awarded to the tender whose overall score is the highest under the terms and conditions set out in the tender documentation.</a:t>
            </a:r>
          </a:p>
        </p:txBody>
      </p:sp>
    </p:spTree>
    <p:extLst>
      <p:ext uri="{BB962C8B-B14F-4D97-AF65-F5344CB8AC3E}">
        <p14:creationId xmlns:p14="http://schemas.microsoft.com/office/powerpoint/2010/main" val="134841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C65F-EFFB-A131-D877-C851419C5D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63C1C9-927C-211E-084F-3F1272C53503}"/>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E73403EE-9883-A905-5915-4BF323A948D0}"/>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CF0F4E4F-C993-285E-D79C-3F40169281B8}"/>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A1E588DC-7E04-0789-1C5A-53F7D73C83E7}"/>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CAD632DB-017C-3498-BC2A-9ACAABA5427A}"/>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Social Value</a:t>
            </a:r>
          </a:p>
        </p:txBody>
      </p:sp>
      <p:sp>
        <p:nvSpPr>
          <p:cNvPr id="9" name="TextBox 8">
            <a:extLst>
              <a:ext uri="{FF2B5EF4-FFF2-40B4-BE49-F238E27FC236}">
                <a16:creationId xmlns:a16="http://schemas.microsoft.com/office/drawing/2014/main" id="{D680AAE1-3C98-4464-7624-8E858D962D3B}"/>
              </a:ext>
            </a:extLst>
          </p:cNvPr>
          <p:cNvSpPr txBox="1"/>
          <p:nvPr/>
        </p:nvSpPr>
        <p:spPr>
          <a:xfrm>
            <a:off x="953885" y="1806987"/>
            <a:ext cx="14189084" cy="7478970"/>
          </a:xfrm>
          <a:prstGeom prst="rect">
            <a:avLst/>
          </a:prstGeom>
          <a:noFill/>
        </p:spPr>
        <p:txBody>
          <a:bodyPr wrap="square">
            <a:spAutoFit/>
          </a:bodyPr>
          <a:lstStyle/>
          <a:p>
            <a:pPr algn="l"/>
            <a:r>
              <a:rPr lang="en-GB" sz="2400" dirty="0">
                <a:solidFill>
                  <a:srgbClr val="0D0D0D"/>
                </a:solidFill>
                <a:latin typeface="Aptos" panose="020B0004020202020204" pitchFamily="34" charset="0"/>
              </a:rPr>
              <a:t>As covered under the </a:t>
            </a:r>
            <a:r>
              <a:rPr lang="en-GB" sz="2400" dirty="0">
                <a:solidFill>
                  <a:srgbClr val="0D0D0D"/>
                </a:solidFill>
                <a:latin typeface="Aptos" panose="020B0004020202020204" pitchFamily="34" charset="0"/>
                <a:hlinkClick r:id="rId3"/>
              </a:rPr>
              <a:t>Public Services (Social Value) Act 2012</a:t>
            </a:r>
            <a:r>
              <a:rPr lang="en-GB" sz="2400" dirty="0">
                <a:solidFill>
                  <a:srgbClr val="0D0D0D"/>
                </a:solidFill>
                <a:latin typeface="Aptos" panose="020B0004020202020204" pitchFamily="34" charset="0"/>
              </a:rPr>
              <a:t>, we wish to engage with providers who can promote and contribute to the economic, social, and environmental well-being of the district as part of the contract.</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Social value is how we give back to the local community - for every pound we spend on delivering goods, services, or works, that pound will also produce wider benefits for our district. It is a key part of our tender process, especially with our larger contracts - when we contract for goods, services, and works, we consider how that contract can support and benefit to our communities. We review the social value offer based on what will be provided beyond the main contract. </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Organisations who promise to provide a high level of social value are more likely to be awarded contracts than those who do not, and we look for providers who can demonstrate that:</a:t>
            </a:r>
          </a:p>
          <a:p>
            <a:pPr algn="l"/>
            <a:endParaRPr lang="en-GB" sz="24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they clearly understand what social value means</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social value is rooted within their organisation</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they can identify, plan, and effectively deliver social value</a:t>
            </a: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they are committed to measuring the impact delivered</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We encourage contractors to take inspiration from our </a:t>
            </a:r>
            <a:r>
              <a:rPr lang="en-GB" sz="2400" dirty="0">
                <a:solidFill>
                  <a:srgbClr val="0D0D0D"/>
                </a:solidFill>
                <a:latin typeface="Aptos" panose="020B0004020202020204" pitchFamily="34" charset="0"/>
                <a:hlinkClick r:id="rId4"/>
              </a:rPr>
              <a:t>community wishing well</a:t>
            </a:r>
            <a:r>
              <a:rPr lang="en-GB" sz="2400" dirty="0">
                <a:solidFill>
                  <a:srgbClr val="0D0D0D"/>
                </a:solidFill>
                <a:latin typeface="Aptos" panose="020B0004020202020204" pitchFamily="34" charset="0"/>
              </a:rPr>
              <a:t> and/or suggest their own ideas. You can find out more information about social value </a:t>
            </a:r>
            <a:r>
              <a:rPr lang="en-GB" sz="2400" dirty="0">
                <a:solidFill>
                  <a:srgbClr val="0D0D0D"/>
                </a:solidFill>
                <a:latin typeface="Aptos" panose="020B0004020202020204" pitchFamily="34" charset="0"/>
                <a:hlinkClick r:id="rId5"/>
              </a:rPr>
              <a:t>via our website</a:t>
            </a:r>
            <a:r>
              <a:rPr lang="en-GB" sz="2400" dirty="0">
                <a:solidFill>
                  <a:srgbClr val="0D0D0D"/>
                </a:solidFill>
                <a:latin typeface="Aptos" panose="020B0004020202020204" pitchFamily="34" charset="0"/>
              </a:rPr>
              <a:t>.</a:t>
            </a:r>
            <a:endParaRPr lang="en-GB" sz="1400" dirty="0"/>
          </a:p>
        </p:txBody>
      </p:sp>
      <p:pic>
        <p:nvPicPr>
          <p:cNvPr id="13" name="Picture 12" descr="A blue text on a black background&#10;&#10;AI-generated content may be incorrect.">
            <a:extLst>
              <a:ext uri="{FF2B5EF4-FFF2-40B4-BE49-F238E27FC236}">
                <a16:creationId xmlns:a16="http://schemas.microsoft.com/office/drawing/2014/main" id="{13057FFE-D91E-BB31-8B55-7D5364459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800810"/>
            <a:ext cx="2590800" cy="829038"/>
          </a:xfrm>
          <a:prstGeom prst="rect">
            <a:avLst/>
          </a:prstGeom>
        </p:spPr>
      </p:pic>
    </p:spTree>
    <p:extLst>
      <p:ext uri="{BB962C8B-B14F-4D97-AF65-F5344CB8AC3E}">
        <p14:creationId xmlns:p14="http://schemas.microsoft.com/office/powerpoint/2010/main" val="3071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A0B68-89C3-C733-A302-FE1E1F3F792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74B34A-F545-790D-9D0A-348E7ED56B48}"/>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D3774D13-C824-1258-E735-68F87F99DED8}"/>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07A3122D-CC9B-9701-AA63-A0C5C8A585E2}"/>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B11AF85-A6F1-B7CC-2889-D94AC67653CA}"/>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FFC5B1D8-C9FB-EABD-5B90-AD68BDE4B8E3}"/>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Council expectations of contractors</a:t>
            </a:r>
          </a:p>
        </p:txBody>
      </p:sp>
      <p:sp>
        <p:nvSpPr>
          <p:cNvPr id="9" name="TextBox 8">
            <a:extLst>
              <a:ext uri="{FF2B5EF4-FFF2-40B4-BE49-F238E27FC236}">
                <a16:creationId xmlns:a16="http://schemas.microsoft.com/office/drawing/2014/main" id="{A3D456A9-192E-DFA8-6C38-B4FC4A2F6324}"/>
              </a:ext>
            </a:extLst>
          </p:cNvPr>
          <p:cNvSpPr txBox="1"/>
          <p:nvPr/>
        </p:nvSpPr>
        <p:spPr>
          <a:xfrm>
            <a:off x="953885" y="1806987"/>
            <a:ext cx="14189084" cy="7540526"/>
          </a:xfrm>
          <a:prstGeom prst="rect">
            <a:avLst/>
          </a:prstGeom>
          <a:noFill/>
        </p:spPr>
        <p:txBody>
          <a:bodyPr wrap="square">
            <a:spAutoFit/>
          </a:bodyPr>
          <a:lstStyle/>
          <a:p>
            <a:pPr algn="l"/>
            <a:r>
              <a:rPr lang="en-GB" sz="2400" dirty="0">
                <a:solidFill>
                  <a:srgbClr val="0D0D0D"/>
                </a:solidFill>
                <a:latin typeface="Aptos" panose="020B0004020202020204" pitchFamily="34" charset="0"/>
              </a:rPr>
              <a:t>Lichfield District Council’s Contract Procedure Rules can be </a:t>
            </a:r>
            <a:r>
              <a:rPr lang="en-GB" sz="2400" dirty="0">
                <a:solidFill>
                  <a:srgbClr val="0D0D0D"/>
                </a:solidFill>
                <a:latin typeface="Aptos" panose="020B0004020202020204" pitchFamily="34" charset="0"/>
                <a:hlinkClick r:id="rId3"/>
              </a:rPr>
              <a:t>downloaded via our website</a:t>
            </a:r>
            <a:r>
              <a:rPr lang="en-GB" sz="2400" dirty="0">
                <a:solidFill>
                  <a:srgbClr val="0D0D0D"/>
                </a:solidFill>
                <a:latin typeface="Aptos" panose="020B0004020202020204" pitchFamily="34" charset="0"/>
              </a:rPr>
              <a:t>. </a:t>
            </a:r>
          </a:p>
          <a:p>
            <a:pPr algn="l"/>
            <a:endParaRPr lang="en-GB" sz="16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The council needs to ensure that it offers value-for-money procurement. We therefore expect a certain level of performance from contractors/suppliers, demonstrated but not limited to the following:</a:t>
            </a:r>
          </a:p>
          <a:p>
            <a:pPr algn="l"/>
            <a:endParaRPr lang="en-GB" sz="1600" b="0" i="0" dirty="0">
              <a:solidFill>
                <a:srgbClr val="0D0D0D"/>
              </a:solidFill>
              <a:effectLst/>
              <a:latin typeface="Aptos" panose="020B0004020202020204" pitchFamily="34" charset="0"/>
            </a:endParaRPr>
          </a:p>
          <a:p>
            <a:pPr algn="l"/>
            <a:r>
              <a:rPr lang="en-GB" sz="2400" b="1" dirty="0">
                <a:solidFill>
                  <a:srgbClr val="EF486C"/>
                </a:solidFill>
                <a:latin typeface="Aptos" panose="020B0004020202020204" pitchFamily="34" charset="0"/>
              </a:rPr>
              <a:t>Value for money</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This can be demonstrated through best price, best administration costs, best costs related to quality or any added value. Suppliers should consider the total, whole life costs of supply when putting together their tenders.</a:t>
            </a:r>
          </a:p>
          <a:p>
            <a:pPr algn="l"/>
            <a:endParaRPr lang="en-GB" sz="1600" dirty="0">
              <a:solidFill>
                <a:srgbClr val="0D0D0D"/>
              </a:solidFill>
              <a:latin typeface="Aptos" panose="020B0004020202020204" pitchFamily="34" charset="0"/>
            </a:endParaRPr>
          </a:p>
          <a:p>
            <a:pPr algn="l"/>
            <a:r>
              <a:rPr lang="en-GB" sz="2400" b="1" i="0" dirty="0">
                <a:solidFill>
                  <a:srgbClr val="EF486C"/>
                </a:solidFill>
                <a:effectLst/>
                <a:latin typeface="Aptos" panose="020B0004020202020204" pitchFamily="34" charset="0"/>
              </a:rPr>
              <a:t>Quality</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Contractors/suppliers are expected to provide services, supplies and works to an appropriate standard of quality, to meet the needs set out in the specification.</a:t>
            </a:r>
          </a:p>
          <a:p>
            <a:pPr marL="342900" indent="-342900" algn="l">
              <a:buFont typeface="Arial" panose="020B0604020202020204" pitchFamily="34" charset="0"/>
              <a:buChar char="•"/>
            </a:pPr>
            <a:endParaRPr lang="en-GB" sz="1600" dirty="0">
              <a:solidFill>
                <a:srgbClr val="0D0D0D"/>
              </a:solidFill>
              <a:latin typeface="Aptos" panose="020B0004020202020204" pitchFamily="34" charset="0"/>
            </a:endParaRPr>
          </a:p>
          <a:p>
            <a:pPr algn="l"/>
            <a:r>
              <a:rPr lang="en-GB" sz="2400" b="1" i="0" dirty="0">
                <a:solidFill>
                  <a:srgbClr val="EF486C"/>
                </a:solidFill>
                <a:effectLst/>
                <a:latin typeface="Aptos" panose="020B0004020202020204" pitchFamily="34" charset="0"/>
              </a:rPr>
              <a:t>Adherence to the council's policies and protocols</a:t>
            </a:r>
          </a:p>
          <a:p>
            <a:pPr algn="l"/>
            <a:endParaRPr lang="en-GB" sz="1600" dirty="0">
              <a:solidFill>
                <a:srgbClr val="0D0D0D"/>
              </a:solidFill>
              <a:latin typeface="Aptos" panose="020B0004020202020204" pitchFamily="34" charset="0"/>
            </a:endParaRPr>
          </a:p>
          <a:p>
            <a:pPr algn="l"/>
            <a:r>
              <a:rPr lang="en-GB" sz="2400" b="0" i="0" dirty="0">
                <a:solidFill>
                  <a:srgbClr val="0D0D0D"/>
                </a:solidFill>
                <a:effectLst/>
                <a:latin typeface="Aptos" panose="020B0004020202020204" pitchFamily="34" charset="0"/>
              </a:rPr>
              <a:t>We are committed to delivering our services, with consideration for a number of issues, including sustainability, equalities, health and safety, and look for suppliers/contractors who are committed to helping us achieve our aims in these respects.</a:t>
            </a:r>
          </a:p>
          <a:p>
            <a:endParaRPr lang="en-GB" sz="2400" dirty="0"/>
          </a:p>
        </p:txBody>
      </p:sp>
    </p:spTree>
    <p:extLst>
      <p:ext uri="{BB962C8B-B14F-4D97-AF65-F5344CB8AC3E}">
        <p14:creationId xmlns:p14="http://schemas.microsoft.com/office/powerpoint/2010/main" val="182152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BB8F4-A2CC-9E4A-165F-592BAAF551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488A98B-BB0C-0BDC-BC43-0A972C40B0AA}"/>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2D671A7E-32FA-C5A3-1A45-94D1A12965BF}"/>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D058DEF9-7A19-99F9-04A2-0D162F834B18}"/>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2FE2068-95E6-C0D0-6BF1-6481B59D4DE5}"/>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A820B6B2-5354-111F-6284-681EBDFA5D93}"/>
              </a:ext>
            </a:extLst>
          </p:cNvPr>
          <p:cNvSpPr txBox="1"/>
          <p:nvPr/>
        </p:nvSpPr>
        <p:spPr>
          <a:xfrm>
            <a:off x="953885" y="1806987"/>
            <a:ext cx="14189084" cy="7232749"/>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Timescales</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Tenders must be returned by the date given as any tenders received after the deadline may not be considered.</a:t>
            </a:r>
          </a:p>
          <a:p>
            <a:pPr algn="l"/>
            <a:endParaRPr lang="en-GB" sz="1600" dirty="0">
              <a:solidFill>
                <a:srgbClr val="0D0D0D"/>
              </a:solidFill>
              <a:latin typeface="Aptos" panose="020B0004020202020204" pitchFamily="34" charset="0"/>
            </a:endParaRPr>
          </a:p>
          <a:p>
            <a:pPr algn="l"/>
            <a:r>
              <a:rPr lang="en-GB" sz="2400" b="1" i="0" dirty="0">
                <a:solidFill>
                  <a:srgbClr val="EF486C"/>
                </a:solidFill>
                <a:effectLst/>
                <a:latin typeface="Aptos" panose="020B0004020202020204" pitchFamily="34" charset="0"/>
              </a:rPr>
              <a:t>Innovation</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Suppliers are encouraged to be innovative and suggest new ideas to add value, continuously striving to improve their performance.</a:t>
            </a:r>
          </a:p>
          <a:p>
            <a:pPr marL="342900" indent="-342900" algn="l">
              <a:buFont typeface="Arial" panose="020B0604020202020204" pitchFamily="34" charset="0"/>
              <a:buChar char="•"/>
            </a:pPr>
            <a:endParaRPr lang="en-GB" sz="1600" dirty="0">
              <a:solidFill>
                <a:srgbClr val="0D0D0D"/>
              </a:solidFill>
              <a:latin typeface="Aptos" panose="020B0004020202020204" pitchFamily="34" charset="0"/>
            </a:endParaRPr>
          </a:p>
          <a:p>
            <a:pPr algn="l"/>
            <a:r>
              <a:rPr lang="en-GB" sz="2400" b="1" i="0" dirty="0">
                <a:solidFill>
                  <a:srgbClr val="EF486C"/>
                </a:solidFill>
                <a:effectLst/>
                <a:latin typeface="Aptos" panose="020B0004020202020204" pitchFamily="34" charset="0"/>
              </a:rPr>
              <a:t>Communication</a:t>
            </a:r>
          </a:p>
          <a:p>
            <a:pPr algn="l"/>
            <a:endParaRPr lang="en-GB" sz="1600" dirty="0">
              <a:solidFill>
                <a:srgbClr val="0D0D0D"/>
              </a:solidFill>
              <a:latin typeface="Aptos" panose="020B0004020202020204" pitchFamily="34" charset="0"/>
            </a:endParaRPr>
          </a:p>
          <a:p>
            <a:pPr algn="l"/>
            <a:r>
              <a:rPr lang="en-GB" sz="2400" b="0" i="0" dirty="0">
                <a:solidFill>
                  <a:srgbClr val="0D0D0D"/>
                </a:solidFill>
                <a:effectLst/>
                <a:latin typeface="Aptos" panose="020B0004020202020204" pitchFamily="34" charset="0"/>
              </a:rPr>
              <a:t>Suppliers are expected to maintain good communications with the council throughout the contract and will be expected to attend regular contract review meetings.</a:t>
            </a:r>
          </a:p>
          <a:p>
            <a:pPr algn="l"/>
            <a:endParaRPr lang="en-GB" sz="1600" dirty="0">
              <a:solidFill>
                <a:srgbClr val="0D0D0D"/>
              </a:solidFill>
              <a:latin typeface="Aptos" panose="020B0004020202020204" pitchFamily="34" charset="0"/>
            </a:endParaRPr>
          </a:p>
          <a:p>
            <a:pPr algn="l"/>
            <a:r>
              <a:rPr lang="en-GB" sz="2400" b="1" dirty="0">
                <a:solidFill>
                  <a:srgbClr val="EF486C"/>
                </a:solidFill>
                <a:latin typeface="Aptos" panose="020B0004020202020204" pitchFamily="34" charset="0"/>
              </a:rPr>
              <a:t>Integrity</a:t>
            </a:r>
          </a:p>
          <a:p>
            <a:pPr algn="l"/>
            <a:endParaRPr lang="en-GB" sz="1600" dirty="0">
              <a:solidFill>
                <a:srgbClr val="0D0D0D"/>
              </a:solidFill>
              <a:latin typeface="Aptos" panose="020B0004020202020204" pitchFamily="34" charset="0"/>
            </a:endParaRPr>
          </a:p>
          <a:p>
            <a:pPr algn="l"/>
            <a:r>
              <a:rPr lang="en-GB" sz="2400" dirty="0">
                <a:latin typeface="Aptos" panose="020B0004020202020204" pitchFamily="34" charset="0"/>
              </a:rPr>
              <a:t>Honesty is expected in all dealings between the council and its contractors. In particular itis a criminal offence to give or offer any gift, inducement or reward to an employee of a public body. It is the council's policy not to accept inducements, gifts or hospitality. Tenderers should note that they risk being excluded from the procurement process for failing to observe this requirement.</a:t>
            </a:r>
          </a:p>
        </p:txBody>
      </p:sp>
    </p:spTree>
    <p:extLst>
      <p:ext uri="{BB962C8B-B14F-4D97-AF65-F5344CB8AC3E}">
        <p14:creationId xmlns:p14="http://schemas.microsoft.com/office/powerpoint/2010/main" val="286094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ABC83-60C0-7D02-5F9F-900B9E5E4E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51C15B-9B62-CDD3-BB70-22577634E7AB}"/>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67E53FC1-272D-3116-809B-D69E65A1C5B0}"/>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AFFFFB7C-2793-1F74-597D-5D68884A63D8}"/>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22752150-33D5-8310-35D9-58BF2894DE41}"/>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7139EF2E-BE3C-2C78-F2E5-0F9563D72E9B}"/>
              </a:ext>
            </a:extLst>
          </p:cNvPr>
          <p:cNvSpPr txBox="1"/>
          <p:nvPr/>
        </p:nvSpPr>
        <p:spPr>
          <a:xfrm>
            <a:off x="953885" y="1806987"/>
            <a:ext cx="14189084" cy="7232749"/>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The Living Wage</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The Living Wage Foundation is an independent charity which calculates a real living wage, based on living costs in the UK, in the first week of November each year. The Real Living Wage currently stands at £10.90 per hour outside London for those aged 18 and above.</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Over 12,000 UK employers are now accredited by the Living Wage Foundation and voluntarily pay the Real Living Wage, including over 130 local authorities.</a:t>
            </a:r>
          </a:p>
          <a:p>
            <a:pPr algn="l"/>
            <a:endParaRPr lang="en-GB" sz="16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Since 2022 Lichfield District Council has ensured that no member of directly employed staff has earned less than the real living wage.</a:t>
            </a:r>
          </a:p>
          <a:p>
            <a:pPr algn="l"/>
            <a:endParaRPr lang="en-GB" sz="1600" dirty="0">
              <a:solidFill>
                <a:srgbClr val="0D0D0D"/>
              </a:solidFill>
              <a:latin typeface="Aptos" panose="020B0004020202020204" pitchFamily="34" charset="0"/>
            </a:endParaRPr>
          </a:p>
          <a:p>
            <a:pPr algn="l"/>
            <a:r>
              <a:rPr lang="en-GB" sz="2400" b="1" dirty="0">
                <a:solidFill>
                  <a:srgbClr val="EF486C"/>
                </a:solidFill>
                <a:latin typeface="Aptos" panose="020B0004020202020204" pitchFamily="34" charset="0"/>
              </a:rPr>
              <a:t>Lichfield District Council believes that:</a:t>
            </a:r>
          </a:p>
          <a:p>
            <a:pPr algn="l"/>
            <a:endParaRPr lang="en-GB" sz="16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Paying the Real Living Wage not only benefits employees but also employers and the wider economy.</a:t>
            </a:r>
          </a:p>
          <a:p>
            <a:pPr marL="342900" indent="-342900" algn="l">
              <a:buFont typeface="Arial" panose="020B0604020202020204" pitchFamily="34" charset="0"/>
              <a:buChar char="•"/>
            </a:pPr>
            <a:endParaRPr lang="en-GB" sz="16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Our staff are our most valuable resource and that anyone employed by Lichfield District Council should reasonably expect to earn a wage which allows them to get by.</a:t>
            </a:r>
          </a:p>
          <a:p>
            <a:pPr marL="342900" indent="-342900" algn="l">
              <a:buFont typeface="Arial" panose="020B0604020202020204" pitchFamily="34" charset="0"/>
              <a:buChar char="•"/>
            </a:pPr>
            <a:endParaRPr lang="en-GB" sz="1600" dirty="0">
              <a:solidFill>
                <a:srgbClr val="0D0D0D"/>
              </a:solidFill>
              <a:latin typeface="Aptos" panose="020B0004020202020204" pitchFamily="34" charset="0"/>
            </a:endParaRPr>
          </a:p>
          <a:p>
            <a:pPr marL="342900" indent="-342900" algn="l">
              <a:buFont typeface="Arial" panose="020B0604020202020204" pitchFamily="34" charset="0"/>
              <a:buChar char="•"/>
            </a:pPr>
            <a:r>
              <a:rPr lang="en-GB" sz="2400" dirty="0">
                <a:solidFill>
                  <a:srgbClr val="0D0D0D"/>
                </a:solidFill>
                <a:latin typeface="Aptos" panose="020B0004020202020204" pitchFamily="34" charset="0"/>
              </a:rPr>
              <a:t>That paying at least a living wage to employees represents good employment practice and that companies who do so are demonstrating good social practice in this regard.</a:t>
            </a:r>
          </a:p>
        </p:txBody>
      </p:sp>
    </p:spTree>
    <p:extLst>
      <p:ext uri="{BB962C8B-B14F-4D97-AF65-F5344CB8AC3E}">
        <p14:creationId xmlns:p14="http://schemas.microsoft.com/office/powerpoint/2010/main" val="181826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4CA43-3F57-1386-B3C6-571DFB61F91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26CCD9-D3BE-6CA3-6374-516E605EE32B}"/>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7C2698E0-76B3-D045-9DDE-1F31DE9C33F3}"/>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BAF1AED7-F4DE-0CF3-B8DA-778168C41AC3}"/>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8F9F151E-FF24-7353-88F5-F6C8CB656BBE}"/>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3101C1B5-FFBD-7A67-BC35-456959D87E4C}"/>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Frequently Asked Questions</a:t>
            </a:r>
          </a:p>
        </p:txBody>
      </p:sp>
      <p:sp>
        <p:nvSpPr>
          <p:cNvPr id="9" name="TextBox 8">
            <a:extLst>
              <a:ext uri="{FF2B5EF4-FFF2-40B4-BE49-F238E27FC236}">
                <a16:creationId xmlns:a16="http://schemas.microsoft.com/office/drawing/2014/main" id="{58BF4ECA-3159-7A7B-0F84-D5548AE96174}"/>
              </a:ext>
            </a:extLst>
          </p:cNvPr>
          <p:cNvSpPr txBox="1"/>
          <p:nvPr/>
        </p:nvSpPr>
        <p:spPr>
          <a:xfrm>
            <a:off x="953885" y="1806987"/>
            <a:ext cx="14189084" cy="7325082"/>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Can I get some feedback?</a:t>
            </a:r>
          </a:p>
          <a:p>
            <a:pPr algn="l"/>
            <a:endParaRPr lang="en-GB" sz="24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If your tender is unsuccessful you can request feedback. Within the limits of confidentiality, we can provide tenderers with feedback on which aspects of their bid were strongest and which were weakest, along with advice on improving and developing for the future.</a:t>
            </a:r>
          </a:p>
          <a:p>
            <a:pPr algn="l"/>
            <a:endParaRPr lang="en-GB" sz="2400" b="0" i="0" dirty="0">
              <a:solidFill>
                <a:srgbClr val="0D0D0D"/>
              </a:solidFill>
              <a:effectLst/>
              <a:latin typeface="Aptos" panose="020B0004020202020204" pitchFamily="34" charset="0"/>
            </a:endParaRPr>
          </a:p>
          <a:p>
            <a:pPr algn="l"/>
            <a:r>
              <a:rPr lang="en-GB" sz="2400" b="0" i="0" dirty="0">
                <a:solidFill>
                  <a:srgbClr val="0D0D0D"/>
                </a:solidFill>
                <a:effectLst/>
                <a:latin typeface="Aptos" panose="020B0004020202020204" pitchFamily="34" charset="0"/>
              </a:rPr>
              <a:t>Under the EU directives you are legally entitled to request this feedback from us. Being unsuccessful in one contract does not mean you will be unsuccessful in the future. You should use the feedback to help you improve for upcoming opportunities.</a:t>
            </a:r>
          </a:p>
          <a:p>
            <a:pPr algn="l"/>
            <a:endParaRPr lang="en-GB" sz="2400" dirty="0">
              <a:solidFill>
                <a:srgbClr val="0D0D0D"/>
              </a:solidFill>
              <a:latin typeface="Aptos" panose="020B0004020202020204" pitchFamily="34" charset="0"/>
            </a:endParaRPr>
          </a:p>
          <a:p>
            <a:pPr algn="l"/>
            <a:r>
              <a:rPr lang="en-GB" sz="2400" b="1" i="0" dirty="0">
                <a:solidFill>
                  <a:srgbClr val="EF486C"/>
                </a:solidFill>
                <a:effectLst/>
                <a:latin typeface="Aptos" panose="020B0004020202020204" pitchFamily="34" charset="0"/>
              </a:rPr>
              <a:t>How are contracts monitored?</a:t>
            </a:r>
          </a:p>
          <a:p>
            <a:pPr algn="l"/>
            <a:endParaRPr lang="en-GB" sz="2400" b="1" dirty="0">
              <a:solidFill>
                <a:srgbClr val="EF486C"/>
              </a:solidFill>
              <a:latin typeface="Aptos" panose="020B0004020202020204" pitchFamily="34" charset="0"/>
            </a:endParaRPr>
          </a:p>
          <a:p>
            <a:pPr algn="l"/>
            <a:r>
              <a:rPr lang="en-GB" sz="2400" i="0" dirty="0">
                <a:effectLst/>
                <a:latin typeface="Aptos" panose="020B0004020202020204" pitchFamily="34" charset="0"/>
              </a:rPr>
              <a:t>You will be expected to provide the service in accordance with the requirements set out in the contract documentation and your proposals to carry out the contract. To ensure we are continually providing value for money services to our community, suppliers and contractors working for the council are regularly monitored to assess their compliance with predefined performance criteria. The contract conditions are strictly applied, and explanations sought if a contractor fails to perform to the levels required.</a:t>
            </a:r>
          </a:p>
          <a:p>
            <a:pPr algn="l"/>
            <a:endParaRPr lang="en-GB" sz="2400" dirty="0">
              <a:latin typeface="Aptos" panose="020B0004020202020204" pitchFamily="34" charset="0"/>
            </a:endParaRPr>
          </a:p>
          <a:p>
            <a:pPr algn="l"/>
            <a:endParaRPr lang="en-GB" sz="2400" i="0" dirty="0">
              <a:effectLst/>
              <a:latin typeface="Aptos" panose="020B0004020202020204" pitchFamily="34" charset="0"/>
            </a:endParaRPr>
          </a:p>
          <a:p>
            <a:endParaRPr lang="en-GB" sz="1400" dirty="0"/>
          </a:p>
        </p:txBody>
      </p:sp>
    </p:spTree>
    <p:extLst>
      <p:ext uri="{BB962C8B-B14F-4D97-AF65-F5344CB8AC3E}">
        <p14:creationId xmlns:p14="http://schemas.microsoft.com/office/powerpoint/2010/main" val="147908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0D359-FD53-5EB4-8A07-F5E2F27FED2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DC7ED01-DD14-31CA-52E8-27EBF894BDEC}"/>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FC108B2A-6C35-F76B-273B-B522123DB300}"/>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220C3CEF-0180-8A68-729E-4E99327B3FC5}"/>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1EEFE92-E45C-0884-3DF3-7D2D2B1B4C18}"/>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FFC7EB99-4816-EA3C-F5E9-197F793208D4}"/>
              </a:ext>
            </a:extLst>
          </p:cNvPr>
          <p:cNvSpPr txBox="1"/>
          <p:nvPr/>
        </p:nvSpPr>
        <p:spPr>
          <a:xfrm>
            <a:off x="953885" y="1806987"/>
            <a:ext cx="14189084" cy="6370975"/>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Is the council using e-procurement?</a:t>
            </a:r>
          </a:p>
          <a:p>
            <a:pPr algn="l"/>
            <a:endParaRPr lang="en-GB" sz="2400" dirty="0">
              <a:solidFill>
                <a:srgbClr val="0D0D0D"/>
              </a:solidFill>
              <a:latin typeface="Aptos" panose="020B0004020202020204" pitchFamily="34" charset="0"/>
            </a:endParaRPr>
          </a:p>
          <a:p>
            <a:pPr algn="l"/>
            <a:r>
              <a:rPr lang="en-GB" sz="2400" dirty="0">
                <a:latin typeface="Aptos" panose="020B0004020202020204" pitchFamily="34" charset="0"/>
              </a:rPr>
              <a:t>The council is committed to developing e-procurement as a major tool in delivering its procurement strategy. From tendering for contracts to placing orders, the application of e-procurement can achieve efficiency savings for both the council and their suppliers. Paper transactions will, in time, be replaced by e-procurement, providing a streamlined process and reduced transaction costs. </a:t>
            </a:r>
          </a:p>
          <a:p>
            <a:pPr algn="l"/>
            <a:endParaRPr lang="en-GB" sz="2400" dirty="0">
              <a:latin typeface="Aptos" panose="020B0004020202020204" pitchFamily="34" charset="0"/>
            </a:endParaRPr>
          </a:p>
          <a:p>
            <a:pPr algn="l"/>
            <a:r>
              <a:rPr lang="en-GB" sz="2400" dirty="0">
                <a:latin typeface="Aptos" panose="020B0004020202020204" pitchFamily="34" charset="0"/>
              </a:rPr>
              <a:t>We are actively developing e-procurement through the use of purchase cards which are used like traditional credit cards to buy ad-hoc supplies, and the development of an online ordering system.</a:t>
            </a:r>
          </a:p>
          <a:p>
            <a:pPr algn="l"/>
            <a:endParaRPr lang="en-GB" sz="2400" dirty="0">
              <a:latin typeface="Aptos" panose="020B0004020202020204" pitchFamily="34" charset="0"/>
            </a:endParaRPr>
          </a:p>
          <a:p>
            <a:pPr algn="l"/>
            <a:r>
              <a:rPr lang="en-GB" sz="2400" b="1" dirty="0">
                <a:solidFill>
                  <a:srgbClr val="EF486C"/>
                </a:solidFill>
                <a:latin typeface="Aptos" panose="020B0004020202020204" pitchFamily="34" charset="0"/>
              </a:rPr>
              <a:t>How does the council pay suppliers?</a:t>
            </a:r>
          </a:p>
          <a:p>
            <a:pPr algn="l"/>
            <a:endParaRPr lang="en-GB" sz="2400" dirty="0">
              <a:latin typeface="Aptos" panose="020B0004020202020204" pitchFamily="34" charset="0"/>
            </a:endParaRPr>
          </a:p>
          <a:p>
            <a:pPr algn="l"/>
            <a:r>
              <a:rPr lang="en-GB" sz="2400" dirty="0">
                <a:latin typeface="Aptos" panose="020B0004020202020204" pitchFamily="34" charset="0"/>
              </a:rPr>
              <a:t>Payment terms should be set down in the contract terms and conditions. Payment via invoice will be within 30 days via BACS transfer, other options for payment are through purchase card payments.</a:t>
            </a:r>
          </a:p>
          <a:p>
            <a:pPr algn="l"/>
            <a:endParaRPr lang="en-GB" sz="2400" dirty="0">
              <a:latin typeface="Aptos" panose="020B0004020202020204" pitchFamily="34" charset="0"/>
            </a:endParaRPr>
          </a:p>
          <a:p>
            <a:pPr algn="l"/>
            <a:r>
              <a:rPr lang="en-GB" sz="2400" dirty="0">
                <a:latin typeface="Aptos" panose="020B0004020202020204" pitchFamily="34" charset="0"/>
              </a:rPr>
              <a:t>The council operates a strict ‘no purchase order, no pay’ policy, where any invoice submitted without a purchase order will be returned to the supplier without payment.</a:t>
            </a:r>
          </a:p>
        </p:txBody>
      </p:sp>
    </p:spTree>
    <p:extLst>
      <p:ext uri="{BB962C8B-B14F-4D97-AF65-F5344CB8AC3E}">
        <p14:creationId xmlns:p14="http://schemas.microsoft.com/office/powerpoint/2010/main" val="232224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C9BD-8D6E-2CF3-5711-F57B054A4D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0973CFC-784A-CEB0-042F-36BC137D6CF8}"/>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3F7B7931-AA35-813C-3B0F-09A5E3E6A11A}"/>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B818A550-B1AA-D47E-8A70-8CBFC61C6A09}"/>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53B20921-6A8D-9F14-84ED-C5D27CFBCD31}"/>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36DF4A41-7821-2E49-BCB0-573E1693F20F}"/>
              </a:ext>
            </a:extLst>
          </p:cNvPr>
          <p:cNvSpPr txBox="1"/>
          <p:nvPr/>
        </p:nvSpPr>
        <p:spPr>
          <a:xfrm>
            <a:off x="953885" y="1806987"/>
            <a:ext cx="14189084" cy="4154984"/>
          </a:xfrm>
          <a:prstGeom prst="rect">
            <a:avLst/>
          </a:prstGeom>
          <a:noFill/>
        </p:spPr>
        <p:txBody>
          <a:bodyPr wrap="square">
            <a:spAutoFit/>
          </a:bodyPr>
          <a:lstStyle/>
          <a:p>
            <a:pPr algn="l"/>
            <a:r>
              <a:rPr lang="en-GB" sz="2400" b="1" dirty="0">
                <a:solidFill>
                  <a:srgbClr val="EF486C"/>
                </a:solidFill>
                <a:latin typeface="Aptos" panose="020B0004020202020204" pitchFamily="34" charset="0"/>
              </a:rPr>
              <a:t>Where can I get further information?</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If you are seeking information regarding a specific contract please use the contact details provided in the</a:t>
            </a:r>
          </a:p>
          <a:p>
            <a:pPr algn="l"/>
            <a:r>
              <a:rPr lang="en-GB" sz="2400" dirty="0">
                <a:solidFill>
                  <a:srgbClr val="0D0D0D"/>
                </a:solidFill>
                <a:latin typeface="Aptos" panose="020B0004020202020204" pitchFamily="34" charset="0"/>
              </a:rPr>
              <a:t>advert/contract notice and tendering details.</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General information on the tendering process and procurement at the council can be obtained from the procurement team by emailing: </a:t>
            </a:r>
            <a:r>
              <a:rPr lang="en-GB" sz="2400" dirty="0">
                <a:solidFill>
                  <a:srgbClr val="EF486C"/>
                </a:solidFill>
                <a:latin typeface="Aptos" panose="020B0004020202020204" pitchFamily="34" charset="0"/>
                <a:hlinkClick r:id="rId3"/>
              </a:rPr>
              <a:t>procurement@lichfielddc.gov.uk</a:t>
            </a:r>
            <a:r>
              <a:rPr lang="en-GB" sz="2400" dirty="0">
                <a:solidFill>
                  <a:srgbClr val="EF486C"/>
                </a:solidFill>
                <a:latin typeface="Aptos" panose="020B0004020202020204" pitchFamily="34" charset="0"/>
              </a:rPr>
              <a:t> </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If you have any comments or feedback on this guide we would be happy to hear from you as we are always looking to develop the advice, guidance and support we offer to potential contractors. Please contact us by emailing: </a:t>
            </a:r>
            <a:r>
              <a:rPr lang="en-GB" sz="2400" dirty="0">
                <a:solidFill>
                  <a:srgbClr val="EF486C"/>
                </a:solidFill>
                <a:latin typeface="Aptos" panose="020B0004020202020204" pitchFamily="34" charset="0"/>
                <a:hlinkClick r:id="rId3"/>
              </a:rPr>
              <a:t>procurement@lichfielddc.gov.uk</a:t>
            </a:r>
            <a:r>
              <a:rPr lang="en-GB" sz="2400" dirty="0">
                <a:solidFill>
                  <a:srgbClr val="EF486C"/>
                </a:solidFill>
                <a:latin typeface="Aptos" panose="020B0004020202020204" pitchFamily="34" charset="0"/>
              </a:rPr>
              <a:t> </a:t>
            </a:r>
          </a:p>
        </p:txBody>
      </p:sp>
    </p:spTree>
    <p:extLst>
      <p:ext uri="{BB962C8B-B14F-4D97-AF65-F5344CB8AC3E}">
        <p14:creationId xmlns:p14="http://schemas.microsoft.com/office/powerpoint/2010/main" val="272817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44708" y="0"/>
            <a:ext cx="3086100" cy="10287000"/>
            <a:chOff x="0" y="0"/>
            <a:chExt cx="812800" cy="2709333"/>
          </a:xfrm>
        </p:grpSpPr>
        <p:sp>
          <p:nvSpPr>
            <p:cNvPr id="3" name="Freeform 3"/>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983455" y="876300"/>
            <a:ext cx="399210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Contents </a:t>
            </a:r>
          </a:p>
        </p:txBody>
      </p:sp>
      <p:sp>
        <p:nvSpPr>
          <p:cNvPr id="9" name="TextBox 8">
            <a:extLst>
              <a:ext uri="{FF2B5EF4-FFF2-40B4-BE49-F238E27FC236}">
                <a16:creationId xmlns:a16="http://schemas.microsoft.com/office/drawing/2014/main" id="{E2DB8E21-8E3D-09A6-48F7-1B30E2DF271B}"/>
              </a:ext>
            </a:extLst>
          </p:cNvPr>
          <p:cNvSpPr txBox="1"/>
          <p:nvPr/>
        </p:nvSpPr>
        <p:spPr>
          <a:xfrm>
            <a:off x="953885" y="1806987"/>
            <a:ext cx="14189084" cy="7663636"/>
          </a:xfrm>
          <a:prstGeom prst="rect">
            <a:avLst/>
          </a:prstGeom>
          <a:noFill/>
        </p:spPr>
        <p:txBody>
          <a:bodyPr wrap="square">
            <a:spAutoFit/>
          </a:bodyPr>
          <a:lstStyle/>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3" action="ppaction://hlinksldjump"/>
              </a:rPr>
              <a:t>About this guide</a:t>
            </a:r>
            <a:endParaRPr lang="en-GB" sz="2800" dirty="0">
              <a:solidFill>
                <a:srgbClr val="0D0D0D"/>
              </a:solidFill>
              <a:latin typeface="Aptos" panose="020B0004020202020204" pitchFamily="34" charset="0"/>
            </a:endParaRPr>
          </a:p>
          <a:p>
            <a:pPr algn="l"/>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4" action="ppaction://hlinksldjump"/>
              </a:rPr>
              <a:t>How is procurement organised?</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5" action="ppaction://hlinksldjump"/>
              </a:rPr>
              <a:t>Rules and regulations</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6" action="ppaction://hlinksldjump"/>
              </a:rPr>
              <a:t>EU Procurement Directives</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7" action="ppaction://hlinksldjump"/>
              </a:rPr>
              <a:t>How do I find out about opportunities?</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8" action="ppaction://hlinksldjump"/>
              </a:rPr>
              <a:t>Our procurement process</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9" action="ppaction://hlinksldjump"/>
              </a:rPr>
              <a:t>Social Value</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10" action="ppaction://hlinksldjump"/>
              </a:rPr>
              <a:t>Council expectations of contractors</a:t>
            </a: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endParaRPr lang="en-GB" sz="28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800" dirty="0">
                <a:solidFill>
                  <a:srgbClr val="0D0D0D"/>
                </a:solidFill>
                <a:latin typeface="Aptos" panose="020B0004020202020204" pitchFamily="34" charset="0"/>
                <a:hlinkClick r:id="rId11" action="ppaction://hlinksldjump"/>
              </a:rPr>
              <a:t>FAQs</a:t>
            </a:r>
            <a:endParaRPr lang="en-GB" sz="2800" dirty="0">
              <a:solidFill>
                <a:srgbClr val="0D0D0D"/>
              </a:solidFill>
              <a:latin typeface="Aptos" panose="020B0004020202020204" pitchFamily="34" charset="0"/>
            </a:endParaRPr>
          </a:p>
          <a:p>
            <a:endParaRPr lang="en-GB" sz="1600" dirty="0"/>
          </a:p>
        </p:txBody>
      </p:sp>
    </p:spTree>
    <p:extLst>
      <p:ext uri="{BB962C8B-B14F-4D97-AF65-F5344CB8AC3E}">
        <p14:creationId xmlns:p14="http://schemas.microsoft.com/office/powerpoint/2010/main" val="359632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AAB61-B61B-9A04-1947-A380C479A4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A07815-20D7-E4E9-6048-569859565305}"/>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7146B16C-E849-8F48-DECF-4301297014C9}"/>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B55EE71A-BD11-5BB6-F8E6-52FD5498BE86}"/>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2A2827FE-1B8B-D567-F1BC-11CD007DC988}"/>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A87FE5F0-AC88-3015-E3F7-90E917B2EDA9}"/>
              </a:ext>
            </a:extLst>
          </p:cNvPr>
          <p:cNvSpPr txBox="1"/>
          <p:nvPr/>
        </p:nvSpPr>
        <p:spPr>
          <a:xfrm>
            <a:off x="983454" y="876300"/>
            <a:ext cx="8541545"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About this guide</a:t>
            </a:r>
          </a:p>
        </p:txBody>
      </p:sp>
      <p:sp>
        <p:nvSpPr>
          <p:cNvPr id="9" name="TextBox 8">
            <a:extLst>
              <a:ext uri="{FF2B5EF4-FFF2-40B4-BE49-F238E27FC236}">
                <a16:creationId xmlns:a16="http://schemas.microsoft.com/office/drawing/2014/main" id="{EF95AF1D-F869-02E2-966A-A45AF6AC421B}"/>
              </a:ext>
            </a:extLst>
          </p:cNvPr>
          <p:cNvSpPr txBox="1"/>
          <p:nvPr/>
        </p:nvSpPr>
        <p:spPr>
          <a:xfrm>
            <a:off x="953885" y="1806987"/>
            <a:ext cx="14189084" cy="4216539"/>
          </a:xfrm>
          <a:prstGeom prst="rect">
            <a:avLst/>
          </a:prstGeom>
          <a:noFill/>
        </p:spPr>
        <p:txBody>
          <a:bodyPr wrap="square">
            <a:spAutoFit/>
          </a:bodyPr>
          <a:lstStyle/>
          <a:p>
            <a:r>
              <a:rPr lang="en-GB" sz="2800" dirty="0">
                <a:latin typeface="Aptos" panose="020B0004020202020204" pitchFamily="34" charset="0"/>
              </a:rPr>
              <a:t>This guide has been put together to help local businesses wanting to sell their services and supplies to Lichfield District Council.</a:t>
            </a:r>
          </a:p>
          <a:p>
            <a:endParaRPr lang="en-GB" sz="2800" dirty="0">
              <a:latin typeface="Aptos" panose="020B0004020202020204" pitchFamily="34" charset="0"/>
            </a:endParaRPr>
          </a:p>
          <a:p>
            <a:r>
              <a:rPr lang="en-GB" sz="2800" dirty="0">
                <a:latin typeface="Aptos" panose="020B0004020202020204" pitchFamily="34" charset="0"/>
              </a:rPr>
              <a:t>It outlines:</a:t>
            </a:r>
          </a:p>
          <a:p>
            <a:endParaRPr lang="en-GB" sz="2800" dirty="0">
              <a:latin typeface="Aptos" panose="020B0004020202020204" pitchFamily="34" charset="0"/>
            </a:endParaRPr>
          </a:p>
          <a:p>
            <a:pPr marL="457200" indent="-457200">
              <a:buFont typeface="Arial" panose="020B0604020202020204" pitchFamily="34" charset="0"/>
              <a:buChar char="•"/>
            </a:pPr>
            <a:r>
              <a:rPr lang="en-GB" sz="2800" dirty="0">
                <a:latin typeface="Aptos" panose="020B0004020202020204" pitchFamily="34" charset="0"/>
              </a:rPr>
              <a:t>Where businesses can find details of opportunities to supply the council.</a:t>
            </a:r>
          </a:p>
          <a:p>
            <a:pPr marL="457200" indent="-457200">
              <a:buFont typeface="Arial" panose="020B0604020202020204" pitchFamily="34" charset="0"/>
              <a:buChar char="•"/>
            </a:pPr>
            <a:r>
              <a:rPr lang="en-GB" sz="2800" dirty="0">
                <a:latin typeface="Aptos" panose="020B0004020202020204" pitchFamily="34" charset="0"/>
              </a:rPr>
              <a:t>The rules that Lichfield District Council must follow.</a:t>
            </a:r>
          </a:p>
          <a:p>
            <a:pPr marL="457200" indent="-457200">
              <a:buFont typeface="Arial" panose="020B0604020202020204" pitchFamily="34" charset="0"/>
              <a:buChar char="•"/>
            </a:pPr>
            <a:r>
              <a:rPr lang="en-GB" sz="2800" dirty="0">
                <a:latin typeface="Aptos" panose="020B0004020202020204" pitchFamily="34" charset="0"/>
              </a:rPr>
              <a:t>How to tender for the council’s business.</a:t>
            </a:r>
          </a:p>
          <a:p>
            <a:pPr marL="457200" indent="-457200">
              <a:buFont typeface="Arial" panose="020B0604020202020204" pitchFamily="34" charset="0"/>
              <a:buChar char="•"/>
            </a:pPr>
            <a:r>
              <a:rPr lang="en-GB" sz="2800" dirty="0">
                <a:latin typeface="Aptos" panose="020B0004020202020204" pitchFamily="34" charset="0"/>
              </a:rPr>
              <a:t>What is expected of you when undertaking work for us.</a:t>
            </a:r>
          </a:p>
          <a:p>
            <a:endParaRPr lang="en-GB" sz="1600" dirty="0"/>
          </a:p>
        </p:txBody>
      </p:sp>
    </p:spTree>
    <p:extLst>
      <p:ext uri="{BB962C8B-B14F-4D97-AF65-F5344CB8AC3E}">
        <p14:creationId xmlns:p14="http://schemas.microsoft.com/office/powerpoint/2010/main" val="13788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62A62-3342-71DF-4704-8895C0982E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4FBAC3-794A-6E30-4784-6D4A32590E40}"/>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EFAC835C-C177-BA7B-6106-EBB68420E0C0}"/>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50DB20AB-21DF-7472-FF79-723B71CD15C0}"/>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2A0B5CA8-8394-D9B1-B3EB-CF3496BAEEE7}"/>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7214E0BE-C16F-9651-FD81-1614C085A675}"/>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How is procurement organised?</a:t>
            </a:r>
          </a:p>
        </p:txBody>
      </p:sp>
      <p:sp>
        <p:nvSpPr>
          <p:cNvPr id="9" name="TextBox 8">
            <a:extLst>
              <a:ext uri="{FF2B5EF4-FFF2-40B4-BE49-F238E27FC236}">
                <a16:creationId xmlns:a16="http://schemas.microsoft.com/office/drawing/2014/main" id="{797C80A6-421D-93CC-387D-18973BF237EF}"/>
              </a:ext>
            </a:extLst>
          </p:cNvPr>
          <p:cNvSpPr txBox="1"/>
          <p:nvPr/>
        </p:nvSpPr>
        <p:spPr>
          <a:xfrm>
            <a:off x="953885" y="1806987"/>
            <a:ext cx="14189084" cy="8094524"/>
          </a:xfrm>
          <a:prstGeom prst="rect">
            <a:avLst/>
          </a:prstGeom>
          <a:noFill/>
        </p:spPr>
        <p:txBody>
          <a:bodyPr wrap="square">
            <a:spAutoFit/>
          </a:bodyPr>
          <a:lstStyle/>
          <a:p>
            <a:pPr algn="l"/>
            <a:r>
              <a:rPr lang="en-GB" sz="2600" dirty="0">
                <a:solidFill>
                  <a:srgbClr val="0D0D0D"/>
                </a:solidFill>
                <a:latin typeface="Aptos" panose="020B0004020202020204" pitchFamily="34" charset="0"/>
              </a:rPr>
              <a:t>Lichfield District Council has a small procurement team, which is responsible for developing the council’s procurement strategy, policy, good practice and procedures to secure best value-for-money. It is also responsible for advising council officers who have responsibility under devolved procurement arrangements, of running procurements to secure the goods, services and works they need within their service areas.</a:t>
            </a:r>
          </a:p>
          <a:p>
            <a:pPr algn="l"/>
            <a:endParaRPr lang="en-GB" sz="2600" dirty="0">
              <a:solidFill>
                <a:srgbClr val="0D0D0D"/>
              </a:solidFill>
              <a:latin typeface="Aptos" panose="020B0004020202020204" pitchFamily="34" charset="0"/>
            </a:endParaRPr>
          </a:p>
          <a:p>
            <a:pPr algn="l"/>
            <a:r>
              <a:rPr lang="en-GB" sz="2600" dirty="0">
                <a:solidFill>
                  <a:srgbClr val="0D0D0D"/>
                </a:solidFill>
                <a:latin typeface="Aptos" panose="020B0004020202020204" pitchFamily="34" charset="0"/>
              </a:rPr>
              <a:t>There are many different forms in which contracts let by the council can take, below is a brief outline of some of those forms:</a:t>
            </a:r>
          </a:p>
          <a:p>
            <a:pPr algn="l"/>
            <a:endParaRPr lang="en-GB" sz="2600" b="0" i="0" dirty="0">
              <a:solidFill>
                <a:srgbClr val="0D0D0D"/>
              </a:solidFill>
              <a:effectLst/>
              <a:latin typeface="Aptos" panose="020B0004020202020204" pitchFamily="34" charset="0"/>
            </a:endParaRPr>
          </a:p>
          <a:p>
            <a:pPr marL="457200" indent="-457200" algn="l">
              <a:buFont typeface="Arial" panose="020B0604020202020204" pitchFamily="34" charset="0"/>
              <a:buChar char="•"/>
            </a:pPr>
            <a:r>
              <a:rPr lang="en-GB" sz="2600" b="1" dirty="0">
                <a:solidFill>
                  <a:srgbClr val="EF486C"/>
                </a:solidFill>
                <a:latin typeface="Aptos" panose="020B0004020202020204" pitchFamily="34" charset="0"/>
              </a:rPr>
              <a:t>Purchase Orders:</a:t>
            </a:r>
            <a:r>
              <a:rPr lang="en-GB" sz="2600" dirty="0">
                <a:solidFill>
                  <a:srgbClr val="0D0D0D"/>
                </a:solidFill>
                <a:latin typeface="Aptos" panose="020B0004020202020204" pitchFamily="34" charset="0"/>
              </a:rPr>
              <a:t> Essentially one-off contracts. These contracts meet specific needs/individual requirements and tend to below procurement activity thresholds.</a:t>
            </a:r>
          </a:p>
          <a:p>
            <a:pPr marL="457200" indent="-457200" algn="l">
              <a:buFont typeface="Arial" panose="020B0604020202020204" pitchFamily="34" charset="0"/>
              <a:buChar char="•"/>
            </a:pPr>
            <a:endParaRPr lang="en-GB" sz="2600" dirty="0">
              <a:solidFill>
                <a:srgbClr val="0D0D0D"/>
              </a:solidFill>
              <a:latin typeface="Aptos" panose="020B0004020202020204" pitchFamily="34" charset="0"/>
            </a:endParaRPr>
          </a:p>
          <a:p>
            <a:pPr marL="457200" indent="-457200" algn="l">
              <a:buFont typeface="Arial" panose="020B0604020202020204" pitchFamily="34" charset="0"/>
              <a:buChar char="•"/>
            </a:pPr>
            <a:r>
              <a:rPr lang="en-GB" sz="2600" b="1" i="0" dirty="0">
                <a:solidFill>
                  <a:srgbClr val="EF486C"/>
                </a:solidFill>
                <a:effectLst/>
                <a:latin typeface="Aptos" panose="020B0004020202020204" pitchFamily="34" charset="0"/>
              </a:rPr>
              <a:t>Fr</a:t>
            </a:r>
            <a:r>
              <a:rPr lang="en-GB" sz="2600" b="1" dirty="0">
                <a:solidFill>
                  <a:srgbClr val="EF486C"/>
                </a:solidFill>
                <a:latin typeface="Aptos" panose="020B0004020202020204" pitchFamily="34" charset="0"/>
              </a:rPr>
              <a:t>amework Agreements:</a:t>
            </a:r>
            <a:r>
              <a:rPr lang="en-GB" sz="2600" dirty="0">
                <a:solidFill>
                  <a:srgbClr val="0D0D0D"/>
                </a:solidFill>
                <a:latin typeface="Aptos" panose="020B0004020202020204" pitchFamily="34" charset="0"/>
              </a:rPr>
              <a:t> A tender process with the aim to establish an agreement where terms and conditions are put in place with the successful provider(s) for services, supplies or works. When a requirement is identified it can be sourced via the framework through a call-off mechanism.</a:t>
            </a:r>
          </a:p>
          <a:p>
            <a:pPr marL="457200" indent="-457200" algn="l">
              <a:buFont typeface="Arial" panose="020B0604020202020204" pitchFamily="34" charset="0"/>
              <a:buChar char="•"/>
            </a:pPr>
            <a:endParaRPr lang="en-GB" sz="2600" dirty="0">
              <a:solidFill>
                <a:srgbClr val="0D0D0D"/>
              </a:solidFill>
              <a:latin typeface="Aptos" panose="020B0004020202020204" pitchFamily="34" charset="0"/>
            </a:endParaRPr>
          </a:p>
          <a:p>
            <a:pPr marL="457200" indent="-457200">
              <a:buFont typeface="Arial" panose="020B0604020202020204" pitchFamily="34" charset="0"/>
              <a:buChar char="•"/>
            </a:pPr>
            <a:r>
              <a:rPr lang="en-GB" sz="2600" b="1" dirty="0">
                <a:solidFill>
                  <a:srgbClr val="EF486C"/>
                </a:solidFill>
                <a:latin typeface="Aptos" panose="020B0004020202020204" pitchFamily="34" charset="0"/>
              </a:rPr>
              <a:t>Open Framework Agreements: </a:t>
            </a:r>
            <a:r>
              <a:rPr lang="en-GB" sz="2600" dirty="0"/>
              <a:t>Unlike traditional closed frameworks, however, contracting authorities will be permitted to appoint new suppliers to the framework during its lifetime. To facilitate this, open frameworks may be opened up at least twice whilst they are already live.</a:t>
            </a:r>
          </a:p>
        </p:txBody>
      </p:sp>
    </p:spTree>
    <p:extLst>
      <p:ext uri="{BB962C8B-B14F-4D97-AF65-F5344CB8AC3E}">
        <p14:creationId xmlns:p14="http://schemas.microsoft.com/office/powerpoint/2010/main" val="1139998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250AB-7F94-C6F0-482C-C3A5B90239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F6B1AB-8195-66DC-0FD4-D1286C299855}"/>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9480FF56-CB3F-C0F7-67EE-3CB80469DB3C}"/>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4E4C009C-9136-BB21-2B42-DB5D324905FF}"/>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4A86E14D-DB20-F5C1-9D32-AD487269E2A5}"/>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9" name="TextBox 8">
            <a:extLst>
              <a:ext uri="{FF2B5EF4-FFF2-40B4-BE49-F238E27FC236}">
                <a16:creationId xmlns:a16="http://schemas.microsoft.com/office/drawing/2014/main" id="{3F9357CE-414D-3259-4876-A7F5148ECCCE}"/>
              </a:ext>
            </a:extLst>
          </p:cNvPr>
          <p:cNvSpPr txBox="1"/>
          <p:nvPr/>
        </p:nvSpPr>
        <p:spPr>
          <a:xfrm>
            <a:off x="953885" y="1806987"/>
            <a:ext cx="14189084" cy="6894195"/>
          </a:xfrm>
          <a:prstGeom prst="rect">
            <a:avLst/>
          </a:prstGeom>
          <a:noFill/>
        </p:spPr>
        <p:txBody>
          <a:bodyPr wrap="square">
            <a:spAutoFit/>
          </a:bodyPr>
          <a:lstStyle/>
          <a:p>
            <a:pPr marL="457200" indent="-457200">
              <a:buFont typeface="Arial" panose="020B0604020202020204" pitchFamily="34" charset="0"/>
              <a:buChar char="•"/>
            </a:pPr>
            <a:r>
              <a:rPr lang="en-GB" sz="2600" b="1" dirty="0">
                <a:solidFill>
                  <a:srgbClr val="EF486C"/>
                </a:solidFill>
                <a:latin typeface="Aptos" panose="020B0004020202020204" pitchFamily="34" charset="0"/>
              </a:rPr>
              <a:t>Dynamic Markets:</a:t>
            </a:r>
            <a:r>
              <a:rPr lang="en-GB" sz="2600" dirty="0">
                <a:solidFill>
                  <a:srgbClr val="EF486C"/>
                </a:solidFill>
                <a:latin typeface="Aptos" panose="020B0004020202020204" pitchFamily="34" charset="0"/>
              </a:rPr>
              <a:t> </a:t>
            </a:r>
            <a:r>
              <a:rPr lang="en-GB" sz="2600" dirty="0">
                <a:latin typeface="Aptos" panose="020B0004020202020204" pitchFamily="34" charset="0"/>
              </a:rPr>
              <a:t>A dynamic market is an electronic list of qualified suppliers that a contracting authority uses for a wide range of goods, services, and works. Suppliers must meet pre-defined conditions to join, and the dynamic market remains open for new members to join or existing members to apply for contracts at any time.</a:t>
            </a:r>
          </a:p>
          <a:p>
            <a:pPr marL="457200" indent="-457200">
              <a:buFont typeface="Arial" panose="020B0604020202020204" pitchFamily="34" charset="0"/>
              <a:buChar char="•"/>
            </a:pPr>
            <a:endParaRPr lang="en-GB" sz="2600" b="1" dirty="0">
              <a:solidFill>
                <a:srgbClr val="EF486C"/>
              </a:solidFill>
              <a:latin typeface="Aptos" panose="020B0004020202020204" pitchFamily="34" charset="0"/>
            </a:endParaRPr>
          </a:p>
          <a:p>
            <a:pPr marL="457200" indent="-457200">
              <a:buFont typeface="Arial" panose="020B0604020202020204" pitchFamily="34" charset="0"/>
              <a:buChar char="•"/>
            </a:pPr>
            <a:r>
              <a:rPr lang="en-GB" sz="2600" b="1" dirty="0">
                <a:solidFill>
                  <a:srgbClr val="EF486C"/>
                </a:solidFill>
                <a:latin typeface="Aptos" panose="020B0004020202020204" pitchFamily="34" charset="0"/>
              </a:rPr>
              <a:t>Tendering for a contract:</a:t>
            </a:r>
            <a:r>
              <a:rPr lang="en-GB" sz="2600" dirty="0">
                <a:solidFill>
                  <a:srgbClr val="0D0D0D"/>
                </a:solidFill>
                <a:latin typeface="Aptos" panose="020B0004020202020204" pitchFamily="34" charset="0"/>
              </a:rPr>
              <a:t> These are tenders accepted from a contractor, to carry out repetitive tasks for a defined period of time. Work is then issued to the successful contractor(s) as and when it is available. These are usually for planned and reactive works.</a:t>
            </a:r>
          </a:p>
          <a:p>
            <a:pPr marL="457200" indent="-457200">
              <a:buFont typeface="Arial" panose="020B0604020202020204" pitchFamily="34" charset="0"/>
              <a:buChar char="•"/>
            </a:pPr>
            <a:endParaRPr lang="en-GB" sz="2600" dirty="0">
              <a:solidFill>
                <a:srgbClr val="0D0D0D"/>
              </a:solidFill>
              <a:latin typeface="Aptos" panose="020B0004020202020204" pitchFamily="34" charset="0"/>
            </a:endParaRPr>
          </a:p>
          <a:p>
            <a:pPr marL="457200" indent="-457200">
              <a:buFont typeface="Arial" panose="020B0604020202020204" pitchFamily="34" charset="0"/>
              <a:buChar char="•"/>
            </a:pPr>
            <a:r>
              <a:rPr lang="en-GB" sz="2600" b="1" dirty="0">
                <a:solidFill>
                  <a:srgbClr val="EF486C"/>
                </a:solidFill>
                <a:latin typeface="Aptos" panose="020B0004020202020204" pitchFamily="34" charset="0"/>
              </a:rPr>
              <a:t>Consortiums:</a:t>
            </a:r>
            <a:r>
              <a:rPr lang="en-GB" sz="2600" b="1" dirty="0">
                <a:solidFill>
                  <a:srgbClr val="0D0D0D"/>
                </a:solidFill>
                <a:latin typeface="Aptos" panose="020B0004020202020204" pitchFamily="34" charset="0"/>
              </a:rPr>
              <a:t> </a:t>
            </a:r>
            <a:r>
              <a:rPr lang="en-GB" sz="2600" dirty="0">
                <a:solidFill>
                  <a:srgbClr val="0D0D0D"/>
                </a:solidFill>
                <a:latin typeface="Aptos" panose="020B0004020202020204" pitchFamily="34" charset="0"/>
              </a:rPr>
              <a:t>Different procurement authorities can join together to form a consortium to create tenders as a group. This can provide better value for money as larger quantities can be purchased. This also apply to bidding providers, who can join together to form a consortium to provide a better value for money tender bid and cover a wider area of works and services.</a:t>
            </a:r>
          </a:p>
          <a:p>
            <a:pPr marL="457200" indent="-457200">
              <a:buFont typeface="Arial" panose="020B0604020202020204" pitchFamily="34" charset="0"/>
              <a:buChar char="•"/>
            </a:pPr>
            <a:endParaRPr lang="en-GB" sz="2600" dirty="0">
              <a:solidFill>
                <a:srgbClr val="0D0D0D"/>
              </a:solidFill>
              <a:latin typeface="Aptos" panose="020B0004020202020204" pitchFamily="34" charset="0"/>
            </a:endParaRPr>
          </a:p>
          <a:p>
            <a:pPr marL="457200" indent="-457200">
              <a:buFont typeface="Arial" panose="020B0604020202020204" pitchFamily="34" charset="0"/>
              <a:buChar char="•"/>
            </a:pPr>
            <a:r>
              <a:rPr lang="en-GB" sz="2600" dirty="0">
                <a:solidFill>
                  <a:srgbClr val="0D0D0D"/>
                </a:solidFill>
                <a:latin typeface="Aptos" panose="020B0004020202020204" pitchFamily="34" charset="0"/>
              </a:rPr>
              <a:t>As a public body, Lichfield District Council also has access to contracts arranged by organisations such as Crown Commercial Services (CCS), Eastern Shires Purchasing Organisation (ESPO), Yorkshire Purchasing Organisation (YPO), SCAPE and others.</a:t>
            </a:r>
          </a:p>
        </p:txBody>
      </p:sp>
    </p:spTree>
    <p:extLst>
      <p:ext uri="{BB962C8B-B14F-4D97-AF65-F5344CB8AC3E}">
        <p14:creationId xmlns:p14="http://schemas.microsoft.com/office/powerpoint/2010/main" val="38470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38F7-CE58-3C09-1F98-B263492C93C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95D8332-D5C7-A323-966C-743DC3A10916}"/>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6161649D-B541-8C75-E764-DC39F5A3351D}"/>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F744DA2C-6F41-0564-C17E-534A3EDB2823}"/>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825ECCB-C0DD-FAC9-59B8-86D4B8188B47}"/>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17A684F1-221C-F0C7-0973-D172C7554F88}"/>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Rules and regulations</a:t>
            </a:r>
          </a:p>
        </p:txBody>
      </p:sp>
      <p:sp>
        <p:nvSpPr>
          <p:cNvPr id="9" name="TextBox 8">
            <a:extLst>
              <a:ext uri="{FF2B5EF4-FFF2-40B4-BE49-F238E27FC236}">
                <a16:creationId xmlns:a16="http://schemas.microsoft.com/office/drawing/2014/main" id="{847D5516-5F6E-632F-0540-ED666E989DEF}"/>
              </a:ext>
            </a:extLst>
          </p:cNvPr>
          <p:cNvSpPr txBox="1"/>
          <p:nvPr/>
        </p:nvSpPr>
        <p:spPr>
          <a:xfrm>
            <a:off x="953885" y="1806987"/>
            <a:ext cx="14189084" cy="7848302"/>
          </a:xfrm>
          <a:prstGeom prst="rect">
            <a:avLst/>
          </a:prstGeom>
          <a:noFill/>
        </p:spPr>
        <p:txBody>
          <a:bodyPr wrap="square">
            <a:spAutoFit/>
          </a:bodyPr>
          <a:lstStyle/>
          <a:p>
            <a:pPr algn="l"/>
            <a:r>
              <a:rPr lang="en-GB" sz="2400" dirty="0">
                <a:solidFill>
                  <a:srgbClr val="0D0D0D"/>
                </a:solidFill>
                <a:latin typeface="Aptos" panose="020B0004020202020204" pitchFamily="34" charset="0"/>
              </a:rPr>
              <a:t>As a public body, there are regulations which the council has to follow when procuring supplies, works and services. It is important for businesses wishing to work with us to be</a:t>
            </a:r>
          </a:p>
          <a:p>
            <a:pPr algn="l"/>
            <a:r>
              <a:rPr lang="en-GB" sz="2400" dirty="0">
                <a:solidFill>
                  <a:srgbClr val="0D0D0D"/>
                </a:solidFill>
                <a:latin typeface="Aptos" panose="020B0004020202020204" pitchFamily="34" charset="0"/>
              </a:rPr>
              <a:t>fully aware of the rules and regulations, which govern the way we operate.</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This table summarises the rules and basic level thresholds that must be followed. The value of the requirement, whether estimated or exact, will determine the way in which it is purchased:</a:t>
            </a: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As a smaller council it will be very rare that we undertake major works procurements, or indeed many EU procurements.</a:t>
            </a:r>
          </a:p>
          <a:p>
            <a:pPr algn="l"/>
            <a:endParaRPr lang="en-GB" sz="2400" dirty="0">
              <a:solidFill>
                <a:srgbClr val="0D0D0D"/>
              </a:solidFill>
              <a:latin typeface="Aptos" panose="020B0004020202020204" pitchFamily="34" charset="0"/>
            </a:endParaRPr>
          </a:p>
          <a:p>
            <a:pPr algn="l"/>
            <a:r>
              <a:rPr lang="en-GB" sz="2400" dirty="0">
                <a:solidFill>
                  <a:srgbClr val="0D0D0D"/>
                </a:solidFill>
                <a:latin typeface="Aptos" panose="020B0004020202020204" pitchFamily="34" charset="0"/>
              </a:rPr>
              <a:t>We will generally seek to use pre-existing framework agreements that are available to us as they have been through robust procurement processes and typically offer value for money.</a:t>
            </a:r>
            <a:endParaRPr lang="en-GB" sz="1400" dirty="0"/>
          </a:p>
        </p:txBody>
      </p:sp>
      <p:graphicFrame>
        <p:nvGraphicFramePr>
          <p:cNvPr id="10" name="Table 9">
            <a:extLst>
              <a:ext uri="{FF2B5EF4-FFF2-40B4-BE49-F238E27FC236}">
                <a16:creationId xmlns:a16="http://schemas.microsoft.com/office/drawing/2014/main" id="{7BA190B4-3B15-E59E-C8B2-7B73878F5EC4}"/>
              </a:ext>
            </a:extLst>
          </p:cNvPr>
          <p:cNvGraphicFramePr>
            <a:graphicFrameLocks noGrp="1"/>
          </p:cNvGraphicFramePr>
          <p:nvPr>
            <p:extLst>
              <p:ext uri="{D42A27DB-BD31-4B8C-83A1-F6EECF244321}">
                <p14:modId xmlns:p14="http://schemas.microsoft.com/office/powerpoint/2010/main" val="1730915305"/>
              </p:ext>
            </p:extLst>
          </p:nvPr>
        </p:nvGraphicFramePr>
        <p:xfrm>
          <a:off x="1676400" y="4533900"/>
          <a:ext cx="12192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440824066"/>
                    </a:ext>
                  </a:extLst>
                </a:gridCol>
                <a:gridCol w="6096000">
                  <a:extLst>
                    <a:ext uri="{9D8B030D-6E8A-4147-A177-3AD203B41FA5}">
                      <a16:colId xmlns:a16="http://schemas.microsoft.com/office/drawing/2014/main" val="2826457925"/>
                    </a:ext>
                  </a:extLst>
                </a:gridCol>
              </a:tblGrid>
              <a:tr h="370840">
                <a:tc>
                  <a:txBody>
                    <a:bodyPr/>
                    <a:lstStyle/>
                    <a:p>
                      <a:pPr algn="ctr"/>
                      <a:r>
                        <a:rPr lang="en-GB" dirty="0"/>
                        <a:t>Value of supply for the life of the contract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254"/>
                    </a:solidFill>
                  </a:tcPr>
                </a:tc>
                <a:tc>
                  <a:txBody>
                    <a:bodyPr/>
                    <a:lstStyle/>
                    <a:p>
                      <a:pPr algn="ctr"/>
                      <a:r>
                        <a:rPr lang="en-GB" dirty="0"/>
                        <a:t>Process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4254"/>
                    </a:solidFill>
                  </a:tcPr>
                </a:tc>
                <a:extLst>
                  <a:ext uri="{0D108BD9-81ED-4DB2-BD59-A6C34878D82A}">
                    <a16:rowId xmlns:a16="http://schemas.microsoft.com/office/drawing/2014/main" val="2055723904"/>
                  </a:ext>
                </a:extLst>
              </a:tr>
              <a:tr h="370840">
                <a:tc>
                  <a:txBody>
                    <a:bodyPr/>
                    <a:lstStyle/>
                    <a:p>
                      <a:pPr algn="ctr"/>
                      <a:r>
                        <a:rPr lang="en-GB" dirty="0"/>
                        <a:t>Up to £1,000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Best value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78974298"/>
                  </a:ext>
                </a:extLst>
              </a:tr>
              <a:tr h="370840">
                <a:tc>
                  <a:txBody>
                    <a:bodyPr/>
                    <a:lstStyle/>
                    <a:p>
                      <a:pPr algn="ctr"/>
                      <a:r>
                        <a:rPr lang="en-GB" dirty="0"/>
                        <a:t>£1,000 - £9,999</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Two quotations will be invited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601293"/>
                  </a:ext>
                </a:extLst>
              </a:tr>
              <a:tr h="370840">
                <a:tc>
                  <a:txBody>
                    <a:bodyPr/>
                    <a:lstStyle/>
                    <a:p>
                      <a:pPr algn="ctr"/>
                      <a:r>
                        <a:rPr lang="en-GB" dirty="0"/>
                        <a:t>£10,000 - £149,000</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Three quotations will be invited, or a tender process ran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24639631"/>
                  </a:ext>
                </a:extLst>
              </a:tr>
              <a:tr h="370840">
                <a:tc>
                  <a:txBody>
                    <a:bodyPr/>
                    <a:lstStyle/>
                    <a:p>
                      <a:pPr algn="ctr"/>
                      <a:r>
                        <a:rPr lang="en-GB" dirty="0"/>
                        <a:t>£150,000 – EU threshold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Tenderers will be invited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10089757"/>
                  </a:ext>
                </a:extLst>
              </a:tr>
              <a:tr h="370840">
                <a:tc>
                  <a:txBody>
                    <a:bodyPr/>
                    <a:lstStyle/>
                    <a:p>
                      <a:pPr algn="ctr"/>
                      <a:r>
                        <a:rPr lang="en-GB" dirty="0"/>
                        <a:t>For supply above EU threshold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EU Directive tender process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49905783"/>
                  </a:ext>
                </a:extLst>
              </a:tr>
              <a:tr h="370840">
                <a:tc>
                  <a:txBody>
                    <a:bodyPr/>
                    <a:lstStyle/>
                    <a:p>
                      <a:pPr algn="ctr"/>
                      <a:r>
                        <a:rPr lang="en-GB" dirty="0"/>
                        <a:t>For works above EU threshold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en-GB" dirty="0"/>
                        <a:t>EU Directive tender process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02779410"/>
                  </a:ext>
                </a:extLst>
              </a:tr>
            </a:tbl>
          </a:graphicData>
        </a:graphic>
      </p:graphicFrame>
    </p:spTree>
    <p:extLst>
      <p:ext uri="{BB962C8B-B14F-4D97-AF65-F5344CB8AC3E}">
        <p14:creationId xmlns:p14="http://schemas.microsoft.com/office/powerpoint/2010/main" val="420658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32059-1C7A-9D0A-B2D7-5CD4FA9915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9D4F9D9-4F06-E723-1F7D-FCDCAB38365C}"/>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49723EB3-8305-65D8-B141-7DFBD806E8D1}"/>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CC421204-6320-648D-7179-8B5716E7A2E1}"/>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A35350E-2C78-FE15-828D-BD533398C504}"/>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3B4CDFFC-37FF-7976-48D4-313EF65FA97D}"/>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EU Procurement Directives</a:t>
            </a:r>
          </a:p>
        </p:txBody>
      </p:sp>
      <p:sp>
        <p:nvSpPr>
          <p:cNvPr id="9" name="TextBox 8">
            <a:extLst>
              <a:ext uri="{FF2B5EF4-FFF2-40B4-BE49-F238E27FC236}">
                <a16:creationId xmlns:a16="http://schemas.microsoft.com/office/drawing/2014/main" id="{DEFCB4B8-E624-FE83-2A51-A91AB06BD9DA}"/>
              </a:ext>
            </a:extLst>
          </p:cNvPr>
          <p:cNvSpPr txBox="1"/>
          <p:nvPr/>
        </p:nvSpPr>
        <p:spPr>
          <a:xfrm>
            <a:off x="953885" y="1806987"/>
            <a:ext cx="14189084" cy="4647426"/>
          </a:xfrm>
          <a:prstGeom prst="rect">
            <a:avLst/>
          </a:prstGeom>
          <a:noFill/>
        </p:spPr>
        <p:txBody>
          <a:bodyPr wrap="square">
            <a:spAutoFit/>
          </a:bodyPr>
          <a:lstStyle/>
          <a:p>
            <a:pPr algn="l"/>
            <a:r>
              <a:rPr lang="en-GB" sz="2800" dirty="0">
                <a:solidFill>
                  <a:srgbClr val="0D0D0D"/>
                </a:solidFill>
                <a:latin typeface="Aptos" panose="020B0004020202020204" pitchFamily="34" charset="0"/>
              </a:rPr>
              <a:t>The council has a legal requirement to comply with the EU Procurement Directives, which govern the way public sector procurement is conducted for contracts over certain specified thresholds. The directives and regulations require the council to follow detailed procedures for all procurements above these financial thresholds. The overriding principle of EU</a:t>
            </a:r>
          </a:p>
          <a:p>
            <a:pPr algn="l"/>
            <a:r>
              <a:rPr lang="en-GB" sz="2800" dirty="0">
                <a:solidFill>
                  <a:srgbClr val="0D0D0D"/>
                </a:solidFill>
                <a:latin typeface="Aptos" panose="020B0004020202020204" pitchFamily="34" charset="0"/>
              </a:rPr>
              <a:t>regulations (and of the council’s internal rules) is equality of treatment and transparency of process.</a:t>
            </a:r>
          </a:p>
          <a:p>
            <a:pPr algn="l"/>
            <a:endParaRPr lang="en-GB" sz="2800" dirty="0">
              <a:solidFill>
                <a:srgbClr val="0D0D0D"/>
              </a:solidFill>
              <a:latin typeface="Aptos" panose="020B0004020202020204" pitchFamily="34" charset="0"/>
            </a:endParaRPr>
          </a:p>
          <a:p>
            <a:pPr algn="l"/>
            <a:r>
              <a:rPr lang="en-GB" sz="2800" dirty="0">
                <a:solidFill>
                  <a:srgbClr val="0D0D0D"/>
                </a:solidFill>
                <a:latin typeface="Aptos" panose="020B0004020202020204" pitchFamily="34" charset="0"/>
              </a:rPr>
              <a:t>The thresholds (inclusive of VAT) for 2024/25 are:</a:t>
            </a:r>
          </a:p>
          <a:p>
            <a:pPr algn="l"/>
            <a:endParaRPr lang="en-GB" sz="2800" b="0" i="0" dirty="0">
              <a:solidFill>
                <a:srgbClr val="0D0D0D"/>
              </a:solidFill>
              <a:effectLst/>
              <a:latin typeface="Aptos" panose="020B0004020202020204" pitchFamily="34" charset="0"/>
            </a:endParaRPr>
          </a:p>
          <a:p>
            <a:pPr algn="l"/>
            <a:endParaRPr lang="en-GB" sz="2800" b="0" i="0" dirty="0">
              <a:solidFill>
                <a:srgbClr val="0D0D0D"/>
              </a:solidFill>
              <a:effectLst/>
              <a:latin typeface="Aptos" panose="020B0004020202020204" pitchFamily="34" charset="0"/>
            </a:endParaRPr>
          </a:p>
          <a:p>
            <a:endParaRPr lang="en-GB" sz="1600" dirty="0"/>
          </a:p>
        </p:txBody>
      </p:sp>
      <p:pic>
        <p:nvPicPr>
          <p:cNvPr id="7" name="Picture 6">
            <a:extLst>
              <a:ext uri="{FF2B5EF4-FFF2-40B4-BE49-F238E27FC236}">
                <a16:creationId xmlns:a16="http://schemas.microsoft.com/office/drawing/2014/main" id="{22EDEE7C-7B68-D23E-9085-337BB130C2B9}"/>
              </a:ext>
            </a:extLst>
          </p:cNvPr>
          <p:cNvPicPr>
            <a:picLocks noChangeAspect="1"/>
          </p:cNvPicPr>
          <p:nvPr/>
        </p:nvPicPr>
        <p:blipFill>
          <a:blip r:embed="rId3"/>
          <a:stretch>
            <a:fillRect/>
          </a:stretch>
        </p:blipFill>
        <p:spPr>
          <a:xfrm>
            <a:off x="2043535" y="5668616"/>
            <a:ext cx="10993384" cy="2981741"/>
          </a:xfrm>
          <a:prstGeom prst="rect">
            <a:avLst/>
          </a:prstGeom>
        </p:spPr>
      </p:pic>
    </p:spTree>
    <p:extLst>
      <p:ext uri="{BB962C8B-B14F-4D97-AF65-F5344CB8AC3E}">
        <p14:creationId xmlns:p14="http://schemas.microsoft.com/office/powerpoint/2010/main" val="363024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93C5-55FF-459E-4DA0-B09CC666353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9851A8-DEE8-773E-13B2-318E73E84884}"/>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BE5419B3-A7E3-48CB-D3D9-FBDB65AA166D}"/>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A903D1E2-1A15-93A5-9189-A5099676B2F6}"/>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DA3FB805-43B1-E1DE-0562-9CDF49E8E5C5}"/>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3"/>
            <a:stretch>
              <a:fillRect/>
            </a:stretch>
          </a:blipFill>
        </p:spPr>
        <p:txBody>
          <a:bodyPr/>
          <a:lstStyle/>
          <a:p>
            <a:endParaRPr lang="en-GB"/>
          </a:p>
        </p:txBody>
      </p:sp>
      <p:sp>
        <p:nvSpPr>
          <p:cNvPr id="9" name="TextBox 8">
            <a:extLst>
              <a:ext uri="{FF2B5EF4-FFF2-40B4-BE49-F238E27FC236}">
                <a16:creationId xmlns:a16="http://schemas.microsoft.com/office/drawing/2014/main" id="{261FE47E-A608-A45D-E2D0-3DBF1F6CFBAC}"/>
              </a:ext>
            </a:extLst>
          </p:cNvPr>
          <p:cNvSpPr txBox="1"/>
          <p:nvPr/>
        </p:nvSpPr>
        <p:spPr>
          <a:xfrm>
            <a:off x="953885" y="1806987"/>
            <a:ext cx="14189084" cy="1815882"/>
          </a:xfrm>
          <a:prstGeom prst="rect">
            <a:avLst/>
          </a:prstGeom>
          <a:noFill/>
        </p:spPr>
        <p:txBody>
          <a:bodyPr wrap="square">
            <a:spAutoFit/>
          </a:bodyPr>
          <a:lstStyle/>
          <a:p>
            <a:pPr algn="l"/>
            <a:r>
              <a:rPr lang="en-GB" sz="2400" dirty="0">
                <a:solidFill>
                  <a:srgbClr val="0D0D0D"/>
                </a:solidFill>
                <a:latin typeface="Aptos" panose="020B0004020202020204" pitchFamily="34" charset="0"/>
              </a:rPr>
              <a:t>If the value of the goods/service/works is above the threshold for quotation, under the EU Procurement Directives, Lichfield District Council can conduct its procurement using one of the below processes:</a:t>
            </a:r>
          </a:p>
          <a:p>
            <a:pPr algn="l"/>
            <a:endParaRPr lang="en-GB" sz="2400" dirty="0">
              <a:solidFill>
                <a:srgbClr val="0D0D0D"/>
              </a:solidFill>
              <a:latin typeface="Aptos" panose="020B0004020202020204" pitchFamily="34" charset="0"/>
            </a:endParaRPr>
          </a:p>
          <a:p>
            <a:pPr algn="l"/>
            <a:endParaRPr lang="en-GB" sz="2400" dirty="0">
              <a:solidFill>
                <a:srgbClr val="0D0D0D"/>
              </a:solidFill>
              <a:latin typeface="Aptos" panose="020B0004020202020204" pitchFamily="34" charset="0"/>
            </a:endParaRPr>
          </a:p>
          <a:p>
            <a:pPr algn="l"/>
            <a:endParaRPr lang="en-GB" sz="1400" dirty="0"/>
          </a:p>
        </p:txBody>
      </p:sp>
      <p:graphicFrame>
        <p:nvGraphicFramePr>
          <p:cNvPr id="7" name="Table 6">
            <a:extLst>
              <a:ext uri="{FF2B5EF4-FFF2-40B4-BE49-F238E27FC236}">
                <a16:creationId xmlns:a16="http://schemas.microsoft.com/office/drawing/2014/main" id="{D4844AF2-E3CD-D97D-C1FF-C5737BB96747}"/>
              </a:ext>
            </a:extLst>
          </p:cNvPr>
          <p:cNvGraphicFramePr>
            <a:graphicFrameLocks noGrp="1"/>
          </p:cNvGraphicFramePr>
          <p:nvPr>
            <p:extLst>
              <p:ext uri="{D42A27DB-BD31-4B8C-83A1-F6EECF244321}">
                <p14:modId xmlns:p14="http://schemas.microsoft.com/office/powerpoint/2010/main" val="2853636919"/>
              </p:ext>
            </p:extLst>
          </p:nvPr>
        </p:nvGraphicFramePr>
        <p:xfrm>
          <a:off x="953884" y="3676469"/>
          <a:ext cx="13828916" cy="4389120"/>
        </p:xfrm>
        <a:graphic>
          <a:graphicData uri="http://schemas.openxmlformats.org/drawingml/2006/table">
            <a:tbl>
              <a:tblPr firstRow="1" bandRow="1">
                <a:tableStyleId>{2D5ABB26-0587-4C30-8999-92F81FD0307C}</a:tableStyleId>
              </a:tblPr>
              <a:tblGrid>
                <a:gridCol w="6914458">
                  <a:extLst>
                    <a:ext uri="{9D8B030D-6E8A-4147-A177-3AD203B41FA5}">
                      <a16:colId xmlns:a16="http://schemas.microsoft.com/office/drawing/2014/main" val="1871279999"/>
                    </a:ext>
                  </a:extLst>
                </a:gridCol>
                <a:gridCol w="6914458">
                  <a:extLst>
                    <a:ext uri="{9D8B030D-6E8A-4147-A177-3AD203B41FA5}">
                      <a16:colId xmlns:a16="http://schemas.microsoft.com/office/drawing/2014/main" val="1979310971"/>
                    </a:ext>
                  </a:extLst>
                </a:gridCol>
              </a:tblGrid>
              <a:tr h="370840">
                <a:tc>
                  <a:txBody>
                    <a:bodyPr/>
                    <a:lstStyle/>
                    <a:p>
                      <a:r>
                        <a:rPr lang="en-GB" sz="2400" b="1" dirty="0">
                          <a:solidFill>
                            <a:srgbClr val="EF486C"/>
                          </a:solidFill>
                        </a:rPr>
                        <a:t>Open</a:t>
                      </a:r>
                      <a:endParaRPr lang="en-GB" sz="2400" b="1" dirty="0">
                        <a:solidFill>
                          <a:srgbClr val="EF486C"/>
                        </a:solidFill>
                        <a:latin typeface="Aptos" panose="020B0004020202020204" pitchFamily="34" charset="0"/>
                      </a:endParaRPr>
                    </a:p>
                  </a:txBody>
                  <a:tcPr/>
                </a:tc>
                <a:tc>
                  <a:txBody>
                    <a:bodyPr/>
                    <a:lstStyle/>
                    <a:p>
                      <a:r>
                        <a:rPr lang="en-GB" sz="2400" b="1" dirty="0">
                          <a:solidFill>
                            <a:srgbClr val="EF486C"/>
                          </a:solidFill>
                        </a:rPr>
                        <a:t>Competitive Flexible</a:t>
                      </a:r>
                      <a:endParaRPr lang="en-GB" sz="2400" b="1" dirty="0">
                        <a:solidFill>
                          <a:srgbClr val="EF486C"/>
                        </a:solidFill>
                        <a:latin typeface="Aptos" panose="020B0004020202020204" pitchFamily="34" charset="0"/>
                      </a:endParaRPr>
                    </a:p>
                  </a:txBody>
                  <a:tcPr/>
                </a:tc>
                <a:extLst>
                  <a:ext uri="{0D108BD9-81ED-4DB2-BD59-A6C34878D82A}">
                    <a16:rowId xmlns:a16="http://schemas.microsoft.com/office/drawing/2014/main" val="2879512708"/>
                  </a:ext>
                </a:extLst>
              </a:tr>
              <a:tr h="370840">
                <a:tc>
                  <a:txBody>
                    <a:bodyPr/>
                    <a:lstStyle/>
                    <a:p>
                      <a:r>
                        <a:rPr lang="en-GB" sz="2400" dirty="0">
                          <a:latin typeface="Aptos" panose="020B0004020202020204" pitchFamily="34" charset="0"/>
                        </a:rPr>
                        <a:t>A single-stage process where any interested supplier can submit a tender, suitable for clear and well-defined requirements. </a:t>
                      </a:r>
                    </a:p>
                  </a:txBody>
                  <a:tcPr/>
                </a:tc>
                <a:tc>
                  <a:txBody>
                    <a:bodyPr/>
                    <a:lstStyle/>
                    <a:p>
                      <a:r>
                        <a:rPr lang="en-GB" sz="2400" dirty="0">
                          <a:latin typeface="Aptos" panose="020B0004020202020204" pitchFamily="34" charset="0"/>
                        </a:rPr>
                        <a:t>A multi-stage, flexible method allowing contracting authorities to design a tailored process, including elements like negotiation, dialogue, or demonstrations to best fit complex or tailored procurements. </a:t>
                      </a:r>
                    </a:p>
                    <a:p>
                      <a:endParaRPr lang="en-GB" sz="2400" dirty="0">
                        <a:latin typeface="Aptos" panose="020B0004020202020204" pitchFamily="34" charset="0"/>
                      </a:endParaRPr>
                    </a:p>
                  </a:txBody>
                  <a:tcPr/>
                </a:tc>
                <a:extLst>
                  <a:ext uri="{0D108BD9-81ED-4DB2-BD59-A6C34878D82A}">
                    <a16:rowId xmlns:a16="http://schemas.microsoft.com/office/drawing/2014/main" val="426049751"/>
                  </a:ext>
                </a:extLst>
              </a:tr>
              <a:tr h="370840">
                <a:tc>
                  <a:txBody>
                    <a:bodyPr/>
                    <a:lstStyle/>
                    <a:p>
                      <a:r>
                        <a:rPr lang="en-GB" sz="2400" b="1" dirty="0">
                          <a:solidFill>
                            <a:srgbClr val="EF486C"/>
                          </a:solidFill>
                          <a:latin typeface="+mn-lt"/>
                        </a:rPr>
                        <a:t>Direct Award</a:t>
                      </a:r>
                    </a:p>
                  </a:txBody>
                  <a:tcPr/>
                </a:tc>
                <a:tc>
                  <a:txBody>
                    <a:bodyPr/>
                    <a:lstStyle/>
                    <a:p>
                      <a:r>
                        <a:rPr lang="en-GB" sz="2400" b="1" dirty="0">
                          <a:solidFill>
                            <a:srgbClr val="EF486C"/>
                          </a:solidFill>
                          <a:latin typeface="+mn-lt"/>
                        </a:rPr>
                        <a:t>Call-off from 3</a:t>
                      </a:r>
                      <a:r>
                        <a:rPr lang="en-GB" sz="2400" b="1" baseline="30000" dirty="0">
                          <a:solidFill>
                            <a:srgbClr val="EF486C"/>
                          </a:solidFill>
                          <a:latin typeface="+mn-lt"/>
                        </a:rPr>
                        <a:t>rd</a:t>
                      </a:r>
                      <a:r>
                        <a:rPr lang="en-GB" sz="2400" b="1" dirty="0">
                          <a:solidFill>
                            <a:srgbClr val="EF486C"/>
                          </a:solidFill>
                          <a:latin typeface="+mn-lt"/>
                        </a:rPr>
                        <a:t> party Framework / Dynamic Market</a:t>
                      </a:r>
                    </a:p>
                  </a:txBody>
                  <a:tcPr/>
                </a:tc>
                <a:extLst>
                  <a:ext uri="{0D108BD9-81ED-4DB2-BD59-A6C34878D82A}">
                    <a16:rowId xmlns:a16="http://schemas.microsoft.com/office/drawing/2014/main" val="1310389934"/>
                  </a:ext>
                </a:extLst>
              </a:tr>
              <a:tr h="370840">
                <a:tc>
                  <a:txBody>
                    <a:bodyPr/>
                    <a:lstStyle/>
                    <a:p>
                      <a:r>
                        <a:rPr lang="en-GB" sz="2400" dirty="0">
                          <a:latin typeface="Aptos" panose="020B0004020202020204" pitchFamily="34" charset="0"/>
                        </a:rPr>
                        <a:t> A non-competitive route where a contract is awarded without a formal competitive tendering process, used in limited circumstances.</a:t>
                      </a:r>
                    </a:p>
                  </a:txBody>
                  <a:tcPr/>
                </a:tc>
                <a:tc>
                  <a:txBody>
                    <a:bodyPr/>
                    <a:lstStyle/>
                    <a:p>
                      <a:r>
                        <a:rPr lang="en-GB" sz="2400" dirty="0">
                          <a:latin typeface="Aptos" panose="020B0004020202020204" pitchFamily="34" charset="0"/>
                        </a:rPr>
                        <a:t>Offers the potential for mini-competitions or direct award, where suppliers have already been assessed competitively.</a:t>
                      </a:r>
                    </a:p>
                  </a:txBody>
                  <a:tcPr/>
                </a:tc>
                <a:extLst>
                  <a:ext uri="{0D108BD9-81ED-4DB2-BD59-A6C34878D82A}">
                    <a16:rowId xmlns:a16="http://schemas.microsoft.com/office/drawing/2014/main" val="2314264310"/>
                  </a:ext>
                </a:extLst>
              </a:tr>
            </a:tbl>
          </a:graphicData>
        </a:graphic>
      </p:graphicFrame>
    </p:spTree>
    <p:extLst>
      <p:ext uri="{BB962C8B-B14F-4D97-AF65-F5344CB8AC3E}">
        <p14:creationId xmlns:p14="http://schemas.microsoft.com/office/powerpoint/2010/main" val="332896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A1A21-D2AB-3900-BF09-6356D0654C9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0F30F8-3C97-599D-8EB7-5091D805936A}"/>
              </a:ext>
            </a:extLst>
          </p:cNvPr>
          <p:cNvGrpSpPr/>
          <p:nvPr/>
        </p:nvGrpSpPr>
        <p:grpSpPr>
          <a:xfrm>
            <a:off x="15344708" y="0"/>
            <a:ext cx="3086100" cy="10287000"/>
            <a:chOff x="0" y="0"/>
            <a:chExt cx="812800" cy="2709333"/>
          </a:xfrm>
        </p:grpSpPr>
        <p:sp>
          <p:nvSpPr>
            <p:cNvPr id="3" name="Freeform 3">
              <a:extLst>
                <a:ext uri="{FF2B5EF4-FFF2-40B4-BE49-F238E27FC236}">
                  <a16:creationId xmlns:a16="http://schemas.microsoft.com/office/drawing/2014/main" id="{1D9F450D-C9CC-A074-CA2B-B9F17A0CD013}"/>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04254"/>
            </a:solidFill>
          </p:spPr>
          <p:txBody>
            <a:bodyPr/>
            <a:lstStyle/>
            <a:p>
              <a:endParaRPr lang="en-GB"/>
            </a:p>
          </p:txBody>
        </p:sp>
        <p:sp>
          <p:nvSpPr>
            <p:cNvPr id="4" name="TextBox 4">
              <a:extLst>
                <a:ext uri="{FF2B5EF4-FFF2-40B4-BE49-F238E27FC236}">
                  <a16:creationId xmlns:a16="http://schemas.microsoft.com/office/drawing/2014/main" id="{643B0968-A046-48E7-5626-883854F894E8}"/>
                </a:ext>
              </a:extLst>
            </p:cNvPr>
            <p:cNvSpPr txBox="1"/>
            <p:nvPr/>
          </p:nvSpPr>
          <p:spPr>
            <a:xfrm>
              <a:off x="0" y="-38100"/>
              <a:ext cx="812800" cy="274743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C3AB69E9-6ABE-D352-4F94-A83218AE684E}"/>
              </a:ext>
            </a:extLst>
          </p:cNvPr>
          <p:cNvSpPr/>
          <p:nvPr/>
        </p:nvSpPr>
        <p:spPr>
          <a:xfrm>
            <a:off x="15285777" y="2576428"/>
            <a:ext cx="3002223" cy="4583059"/>
          </a:xfrm>
          <a:custGeom>
            <a:avLst/>
            <a:gdLst/>
            <a:ahLst/>
            <a:cxnLst/>
            <a:rect l="l" t="t" r="r" b="b"/>
            <a:pathLst>
              <a:path w="3002223" h="4583059">
                <a:moveTo>
                  <a:pt x="0" y="0"/>
                </a:moveTo>
                <a:lnTo>
                  <a:pt x="3002223" y="0"/>
                </a:lnTo>
                <a:lnTo>
                  <a:pt x="3002223" y="4583059"/>
                </a:lnTo>
                <a:lnTo>
                  <a:pt x="0" y="4583059"/>
                </a:lnTo>
                <a:lnTo>
                  <a:pt x="0" y="0"/>
                </a:lnTo>
                <a:close/>
              </a:path>
            </a:pathLst>
          </a:custGeom>
          <a:blipFill>
            <a:blip r:embed="rId2"/>
            <a:stretch>
              <a:fillRect/>
            </a:stretch>
          </a:blipFill>
        </p:spPr>
        <p:txBody>
          <a:bodyPr/>
          <a:lstStyle/>
          <a:p>
            <a:endParaRPr lang="en-GB"/>
          </a:p>
        </p:txBody>
      </p:sp>
      <p:sp>
        <p:nvSpPr>
          <p:cNvPr id="6" name="TextBox 6">
            <a:extLst>
              <a:ext uri="{FF2B5EF4-FFF2-40B4-BE49-F238E27FC236}">
                <a16:creationId xmlns:a16="http://schemas.microsoft.com/office/drawing/2014/main" id="{F5F2E0C1-BB7D-33D0-64DD-C507F42B4E67}"/>
              </a:ext>
            </a:extLst>
          </p:cNvPr>
          <p:cNvSpPr txBox="1"/>
          <p:nvPr/>
        </p:nvSpPr>
        <p:spPr>
          <a:xfrm>
            <a:off x="983454" y="876300"/>
            <a:ext cx="13113546" cy="719428"/>
          </a:xfrm>
          <a:prstGeom prst="rect">
            <a:avLst/>
          </a:prstGeom>
        </p:spPr>
        <p:txBody>
          <a:bodyPr wrap="square" lIns="0" tIns="0" rIns="0" bIns="0" rtlCol="0" anchor="t">
            <a:spAutoFit/>
          </a:bodyPr>
          <a:lstStyle/>
          <a:p>
            <a:pPr>
              <a:lnSpc>
                <a:spcPts val="6019"/>
              </a:lnSpc>
            </a:pPr>
            <a:r>
              <a:rPr lang="en-US" sz="4299" dirty="0">
                <a:solidFill>
                  <a:srgbClr val="004254"/>
                </a:solidFill>
                <a:latin typeface="Open Sans Ultra-Bold"/>
              </a:rPr>
              <a:t>How do I find out about opportunities?</a:t>
            </a:r>
          </a:p>
        </p:txBody>
      </p:sp>
      <p:sp>
        <p:nvSpPr>
          <p:cNvPr id="9" name="TextBox 8">
            <a:extLst>
              <a:ext uri="{FF2B5EF4-FFF2-40B4-BE49-F238E27FC236}">
                <a16:creationId xmlns:a16="http://schemas.microsoft.com/office/drawing/2014/main" id="{A5693422-5B8A-D46E-0B0D-C699CC67F5F2}"/>
              </a:ext>
            </a:extLst>
          </p:cNvPr>
          <p:cNvSpPr txBox="1"/>
          <p:nvPr/>
        </p:nvSpPr>
        <p:spPr>
          <a:xfrm>
            <a:off x="685800" y="2070347"/>
            <a:ext cx="14189084" cy="6001643"/>
          </a:xfrm>
          <a:prstGeom prst="rect">
            <a:avLst/>
          </a:prstGeom>
          <a:noFill/>
        </p:spPr>
        <p:txBody>
          <a:bodyPr wrap="square">
            <a:spAutoFit/>
          </a:bodyPr>
          <a:lstStyle/>
          <a:p>
            <a:pPr algn="l"/>
            <a:r>
              <a:rPr lang="en-GB" sz="2400" dirty="0">
                <a:solidFill>
                  <a:srgbClr val="0D0D0D"/>
                </a:solidFill>
                <a:latin typeface="Aptos" panose="020B0004020202020204" pitchFamily="34" charset="0"/>
              </a:rPr>
              <a:t>We aim to advertise opportunities to supply goods and services to us on our tendering portal. Find out more at </a:t>
            </a:r>
            <a:r>
              <a:rPr lang="en-GB" sz="2400" dirty="0">
                <a:solidFill>
                  <a:srgbClr val="EF486C"/>
                </a:solidFill>
                <a:latin typeface="Aptos" panose="020B0004020202020204" pitchFamily="34" charset="0"/>
                <a:hlinkClick r:id="rId3"/>
              </a:rPr>
              <a:t>www.lichfielddc.gov.uk/opportunities</a:t>
            </a:r>
            <a:r>
              <a:rPr lang="en-GB" sz="2400" dirty="0">
                <a:solidFill>
                  <a:srgbClr val="EF486C"/>
                </a:solidFill>
                <a:latin typeface="Aptos" panose="020B0004020202020204" pitchFamily="34" charset="0"/>
              </a:rPr>
              <a:t> </a:t>
            </a:r>
          </a:p>
          <a:p>
            <a:pPr algn="l"/>
            <a:endParaRPr lang="en-GB" sz="2400" dirty="0">
              <a:solidFill>
                <a:srgbClr val="0D0D0D"/>
              </a:solidFill>
              <a:latin typeface="Aptos" panose="020B0004020202020204" pitchFamily="34" charset="0"/>
            </a:endParaRPr>
          </a:p>
          <a:p>
            <a:pPr algn="l"/>
            <a:r>
              <a:rPr lang="en-GB" sz="2400" dirty="0">
                <a:latin typeface="Aptos" panose="020B0004020202020204" pitchFamily="34" charset="0"/>
              </a:rPr>
              <a:t>Our tender opportunities of more than £25,000 are also listed on government's contracts finder at </a:t>
            </a:r>
            <a:r>
              <a:rPr lang="en-GB" sz="2400" dirty="0">
                <a:solidFill>
                  <a:srgbClr val="EF486C"/>
                </a:solidFill>
                <a:latin typeface="Aptos" panose="020B0004020202020204" pitchFamily="34" charset="0"/>
                <a:hlinkClick r:id="rId4"/>
              </a:rPr>
              <a:t>www.gov.uk/contractsfinder</a:t>
            </a:r>
            <a:r>
              <a:rPr lang="en-GB" sz="2400" dirty="0">
                <a:solidFill>
                  <a:srgbClr val="EF486C"/>
                </a:solidFill>
                <a:latin typeface="Aptos" panose="020B0004020202020204" pitchFamily="34" charset="0"/>
              </a:rPr>
              <a:t> </a:t>
            </a:r>
          </a:p>
          <a:p>
            <a:pPr algn="l"/>
            <a:endParaRPr lang="en-GB" sz="2400" dirty="0">
              <a:latin typeface="Aptos" panose="020B0004020202020204" pitchFamily="34" charset="0"/>
            </a:endParaRPr>
          </a:p>
          <a:p>
            <a:pPr algn="l"/>
            <a:r>
              <a:rPr lang="en-GB" sz="2400" dirty="0">
                <a:latin typeface="Aptos" panose="020B0004020202020204" pitchFamily="34" charset="0"/>
              </a:rPr>
              <a:t>If the tender amount is over the EU thresholds, they are also listed at </a:t>
            </a:r>
            <a:r>
              <a:rPr lang="en-GB" sz="2400" dirty="0">
                <a:solidFill>
                  <a:srgbClr val="EF486C"/>
                </a:solidFill>
                <a:latin typeface="Aptos" panose="020B0004020202020204" pitchFamily="34" charset="0"/>
                <a:hlinkClick r:id="rId5"/>
              </a:rPr>
              <a:t>https://www.find-tender.service.gov.uk/Search</a:t>
            </a:r>
            <a:r>
              <a:rPr lang="en-GB" sz="2400" dirty="0">
                <a:solidFill>
                  <a:srgbClr val="EF486C"/>
                </a:solidFill>
                <a:latin typeface="Aptos" panose="020B0004020202020204" pitchFamily="34" charset="0"/>
              </a:rPr>
              <a:t>  </a:t>
            </a:r>
          </a:p>
          <a:p>
            <a:pPr algn="l"/>
            <a:endParaRPr lang="en-GB" sz="2400" dirty="0">
              <a:latin typeface="Aptos" panose="020B0004020202020204" pitchFamily="34" charset="0"/>
            </a:endParaRPr>
          </a:p>
          <a:p>
            <a:pPr algn="l"/>
            <a:r>
              <a:rPr lang="en-GB" sz="2400" dirty="0">
                <a:latin typeface="Aptos" panose="020B0004020202020204" pitchFamily="34" charset="0"/>
              </a:rPr>
              <a:t>You can register for all these systems for free and they will notify you of relevant opportunities.</a:t>
            </a:r>
          </a:p>
          <a:p>
            <a:pPr algn="l"/>
            <a:endParaRPr lang="en-GB" sz="2400" dirty="0">
              <a:latin typeface="Aptos" panose="020B0004020202020204" pitchFamily="34" charset="0"/>
            </a:endParaRPr>
          </a:p>
          <a:p>
            <a:pPr algn="l"/>
            <a:r>
              <a:rPr lang="en-GB" sz="2400" dirty="0">
                <a:latin typeface="Aptos" panose="020B0004020202020204" pitchFamily="34" charset="0"/>
              </a:rPr>
              <a:t>We will also be using social media as a way to advertise some of our opportunities, so please keep an eye on our Facebook posts by following </a:t>
            </a:r>
            <a:r>
              <a:rPr lang="en-GB" sz="2400" dirty="0">
                <a:solidFill>
                  <a:srgbClr val="EF486C"/>
                </a:solidFill>
                <a:latin typeface="Aptos" panose="020B0004020202020204" pitchFamily="34" charset="0"/>
                <a:hlinkClick r:id="rId6"/>
              </a:rPr>
              <a:t>@lichfielddc</a:t>
            </a:r>
            <a:r>
              <a:rPr lang="en-GB" sz="2400" dirty="0">
                <a:solidFill>
                  <a:srgbClr val="EF486C"/>
                </a:solidFill>
                <a:latin typeface="Aptos" panose="020B0004020202020204" pitchFamily="34" charset="0"/>
              </a:rPr>
              <a:t> </a:t>
            </a:r>
            <a:r>
              <a:rPr lang="en-GB" sz="2400" dirty="0">
                <a:latin typeface="Aptos" panose="020B0004020202020204" pitchFamily="34" charset="0"/>
              </a:rPr>
              <a:t>and Twitter feed by following </a:t>
            </a:r>
            <a:r>
              <a:rPr lang="en-GB" sz="2400" dirty="0">
                <a:solidFill>
                  <a:srgbClr val="EF486C"/>
                </a:solidFill>
                <a:latin typeface="Aptos" panose="020B0004020202020204" pitchFamily="34" charset="0"/>
                <a:hlinkClick r:id="rId7"/>
              </a:rPr>
              <a:t>@Lichfield_DC</a:t>
            </a:r>
            <a:r>
              <a:rPr lang="en-GB" sz="2400" dirty="0">
                <a:latin typeface="Aptos" panose="020B0004020202020204" pitchFamily="34" charset="0"/>
              </a:rPr>
              <a:t>.</a:t>
            </a:r>
          </a:p>
          <a:p>
            <a:pPr algn="l"/>
            <a:endParaRPr lang="en-GB" sz="2400" dirty="0">
              <a:latin typeface="Aptos" panose="020B0004020202020204" pitchFamily="34" charset="0"/>
            </a:endParaRPr>
          </a:p>
          <a:p>
            <a:pPr algn="l"/>
            <a:r>
              <a:rPr lang="en-GB" sz="2400" dirty="0">
                <a:latin typeface="Aptos" panose="020B0004020202020204" pitchFamily="34" charset="0"/>
              </a:rPr>
              <a:t>In addition, we are also preparing a forward work plan that will list upcoming procurements, which will be available at </a:t>
            </a:r>
            <a:r>
              <a:rPr lang="en-GB" sz="2400" dirty="0">
                <a:solidFill>
                  <a:srgbClr val="EF486C"/>
                </a:solidFill>
                <a:latin typeface="Aptos" panose="020B0004020202020204" pitchFamily="34" charset="0"/>
                <a:hlinkClick r:id="rId3"/>
              </a:rPr>
              <a:t>www.lichfielddc.gov.uk/opportunities</a:t>
            </a:r>
            <a:r>
              <a:rPr lang="en-GB" sz="2400" dirty="0">
                <a:solidFill>
                  <a:srgbClr val="EF486C"/>
                </a:solidFill>
                <a:latin typeface="Aptos" panose="020B0004020202020204" pitchFamily="34" charset="0"/>
              </a:rPr>
              <a:t> </a:t>
            </a:r>
          </a:p>
        </p:txBody>
      </p:sp>
    </p:spTree>
    <p:extLst>
      <p:ext uri="{BB962C8B-B14F-4D97-AF65-F5344CB8AC3E}">
        <p14:creationId xmlns:p14="http://schemas.microsoft.com/office/powerpoint/2010/main" val="363691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69836ae-1d89-42c8-b685-da93592bda4d" xsi:nil="true"/>
    <lcf76f155ced4ddcb4097134ff3c332f xmlns="0f37dd48-5b65-4c49-9721-adfc887ab67a">
      <Terms xmlns="http://schemas.microsoft.com/office/infopath/2007/PartnerControls"/>
    </lcf76f155ced4ddcb4097134ff3c332f>
    <LDC_x005f_x0020_document_x005f_x0020_types xmlns="bf1a91e2-8ffd-447e-b1a0-3783a4458a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24A704BF596741A24FA89FB1A42D13" ma:contentTypeVersion="15" ma:contentTypeDescription="Create a new document." ma:contentTypeScope="" ma:versionID="72db393e3a524c82680e57d66d5ef1ba">
  <xsd:schema xmlns:xsd="http://www.w3.org/2001/XMLSchema" xmlns:xs="http://www.w3.org/2001/XMLSchema" xmlns:p="http://schemas.microsoft.com/office/2006/metadata/properties" xmlns:ns2="bf1a91e2-8ffd-447e-b1a0-3783a4458a61" xmlns:ns3="0f37dd48-5b65-4c49-9721-adfc887ab67a" xmlns:ns4="469836ae-1d89-42c8-b685-da93592bda4d" targetNamespace="http://schemas.microsoft.com/office/2006/metadata/properties" ma:root="true" ma:fieldsID="d332ed4f3441348cd38a97820a0d767c" ns2:_="" ns3:_="" ns4:_="">
    <xsd:import namespace="bf1a91e2-8ffd-447e-b1a0-3783a4458a61"/>
    <xsd:import namespace="0f37dd48-5b65-4c49-9721-adfc887ab67a"/>
    <xsd:import namespace="469836ae-1d89-42c8-b685-da93592bda4d"/>
    <xsd:element name="properties">
      <xsd:complexType>
        <xsd:sequence>
          <xsd:element name="documentManagement">
            <xsd:complexType>
              <xsd:all>
                <xsd:element ref="ns2:LDC_x005f_x0020_document_x005f_x0020_type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lcf76f155ced4ddcb4097134ff3c332f" minOccurs="0"/>
                <xsd:element ref="ns4:TaxCatchAll" minOccurs="0"/>
                <xsd:element ref="ns3:MediaServiceObjectDetectorVersions" minOccurs="0"/>
                <xsd:element ref="ns3:MediaServiceGenerationTime" minOccurs="0"/>
                <xsd:element ref="ns3:MediaServiceEventHashCode" minOccurs="0"/>
                <xsd:element ref="ns3:MediaServiceSearchProperties"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a91e2-8ffd-447e-b1a0-3783a4458a61" elementFormDefault="qualified">
    <xsd:import namespace="http://schemas.microsoft.com/office/2006/documentManagement/types"/>
    <xsd:import namespace="http://schemas.microsoft.com/office/infopath/2007/PartnerControls"/>
    <xsd:element name="LDC_x005f_x0020_document_x005f_x0020_types" ma:index="8" nillable="true" ma:displayName="LDC document types" ma:internalName="LDC_x0020_document_x0020_types">
      <xsd:complexType>
        <xsd:complexContent>
          <xsd:extension base="dms:MultiChoice">
            <xsd:sequence>
              <xsd:element name="Value" maxOccurs="unbounded" minOccurs="0" nillable="true">
                <xsd:simpleType>
                  <xsd:restriction base="dms:Choice">
                    <xsd:enumeration value="Briefings"/>
                    <xsd:enumeration value="Corporate strategies and plans"/>
                    <xsd:enumeration value="Forms"/>
                    <xsd:enumeration value="Operational guides, manuals and procedures"/>
                    <xsd:enumeration value="Performance reports, briefings and service plans"/>
                    <xsd:enumeration value="Templates"/>
                    <xsd:enumeration value="Useful informat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37dd48-5b65-4c49-9721-adfc887ab67a"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101335c-0613-44de-9709-44ac549ef3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9836ae-1d89-42c8-b685-da93592bda4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b95795b-93f3-45a3-831d-33eb33c7e640}" ma:internalName="TaxCatchAll" ma:showField="CatchAllData" ma:web="469836ae-1d89-42c8-b685-da93592bd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45D97B-F7B0-4643-9497-676BB2E6E2F2}">
  <ds:schemaRefs>
    <ds:schemaRef ds:uri="http://schemas.microsoft.com/sharepoint/v3/contenttype/forms"/>
  </ds:schemaRefs>
</ds:datastoreItem>
</file>

<file path=customXml/itemProps2.xml><?xml version="1.0" encoding="utf-8"?>
<ds:datastoreItem xmlns:ds="http://schemas.openxmlformats.org/officeDocument/2006/customXml" ds:itemID="{17122F7B-53EF-4814-8D6F-FFFA90C5B2CD}">
  <ds:schemaRefs>
    <ds:schemaRef ds:uri="http://purl.org/dc/terms/"/>
    <ds:schemaRef ds:uri="http://purl.org/dc/elements/1.1/"/>
    <ds:schemaRef ds:uri="http://schemas.microsoft.com/office/2006/documentManagement/types"/>
    <ds:schemaRef ds:uri="http://schemas.microsoft.com/office/2006/metadata/properties"/>
    <ds:schemaRef ds:uri="23e02228-384d-40b4-817c-4dff383ba037"/>
    <ds:schemaRef ds:uri="http://purl.org/dc/dcmitype/"/>
    <ds:schemaRef ds:uri="http://schemas.microsoft.com/office/infopath/2007/PartnerControls"/>
    <ds:schemaRef ds:uri="http://schemas.openxmlformats.org/package/2006/metadata/core-properties"/>
    <ds:schemaRef ds:uri="aa6d78a3-8b42-4df7-981b-47a70f15d77a"/>
    <ds:schemaRef ds:uri="http://www.w3.org/XML/1998/namespace"/>
    <ds:schemaRef ds:uri="469836ae-1d89-42c8-b685-da93592bda4d"/>
    <ds:schemaRef ds:uri="0f37dd48-5b65-4c49-9721-adfc887ab67a"/>
    <ds:schemaRef ds:uri="bf1a91e2-8ffd-447e-b1a0-3783a4458a61"/>
  </ds:schemaRefs>
</ds:datastoreItem>
</file>

<file path=customXml/itemProps3.xml><?xml version="1.0" encoding="utf-8"?>
<ds:datastoreItem xmlns:ds="http://schemas.openxmlformats.org/officeDocument/2006/customXml" ds:itemID="{D9E9A69B-5BD3-4DEA-96F8-D90D5E83C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a91e2-8ffd-447e-b1a0-3783a4458a61"/>
    <ds:schemaRef ds:uri="0f37dd48-5b65-4c49-9721-adfc887ab67a"/>
    <ds:schemaRef ds:uri="469836ae-1d89-42c8-b685-da93592b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342</TotalTime>
  <Words>2760</Words>
  <Application>Microsoft Office PowerPoint</Application>
  <PresentationFormat>Custom</PresentationFormat>
  <Paragraphs>248</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Aptos</vt:lpstr>
      <vt:lpstr>Open Sans</vt:lpstr>
      <vt:lpstr>Open Sans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Tracy Cross</dc:creator>
  <cp:lastModifiedBy>Oliver Shaw</cp:lastModifiedBy>
  <cp:revision>40</cp:revision>
  <dcterms:created xsi:type="dcterms:W3CDTF">2006-08-16T00:00:00Z</dcterms:created>
  <dcterms:modified xsi:type="dcterms:W3CDTF">2025-08-28T14:59:53Z</dcterms:modified>
  <dc:identifier>DAF8AiZACVM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0x0101003024A704BF596741A24FA89FB1A42D13</vt:lpwstr>
  </property>
  <property fmtid="{D5CDD505-2E9C-101B-9397-08002B2CF9AE}" pid="3" name="MediaServiceImageTags">
    <vt:lpwstr/>
  </property>
</Properties>
</file>